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9975" cy="42808525"/>
  <p:notesSz cx="6858000" cy="9144000"/>
  <p:defaultText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477" autoAdjust="0"/>
  </p:normalViewPr>
  <p:slideViewPr>
    <p:cSldViewPr>
      <p:cViewPr>
        <p:scale>
          <a:sx n="19" d="100"/>
          <a:sy n="19" d="100"/>
        </p:scale>
        <p:origin x="-2244" y="-204"/>
      </p:cViewPr>
      <p:guideLst>
        <p:guide orient="horz" pos="13483"/>
        <p:guide pos="9537"/>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13298398"/>
            <a:ext cx="25737979" cy="9176085"/>
          </a:xfrm>
        </p:spPr>
        <p:txBody>
          <a:bodyPr/>
          <a:lstStyle/>
          <a:p>
            <a:r>
              <a:rPr lang="en-US" smtClean="0"/>
              <a:t>Click to edit Master title style</a:t>
            </a:r>
            <a:endParaRPr lang="en-US"/>
          </a:p>
        </p:txBody>
      </p:sp>
      <p:sp>
        <p:nvSpPr>
          <p:cNvPr id="3" name="Subtitle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DFF4F4-45EC-4909-8C84-87C017D7184F}"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44739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DFF4F4-45EC-4909-8C84-87C017D7184F}"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4173694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52982" y="1714333"/>
            <a:ext cx="6812994" cy="3652597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13999" y="1714333"/>
            <a:ext cx="19934317" cy="3652597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DFF4F4-45EC-4909-8C84-87C017D7184F}"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3136285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DFF4F4-45EC-4909-8C84-87C017D7184F}"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1464023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10" y="27508442"/>
            <a:ext cx="25737979" cy="8502249"/>
          </a:xfrm>
        </p:spPr>
        <p:txBody>
          <a:bodyPr anchor="t"/>
          <a:lstStyle>
            <a:lvl1pPr algn="l">
              <a:defRPr sz="18300" b="1" cap="all"/>
            </a:lvl1pPr>
          </a:lstStyle>
          <a:p>
            <a:r>
              <a:rPr lang="en-US" smtClean="0"/>
              <a:t>Click to edit Master title style</a:t>
            </a:r>
            <a:endParaRPr lang="en-US"/>
          </a:p>
        </p:txBody>
      </p:sp>
      <p:sp>
        <p:nvSpPr>
          <p:cNvPr id="3" name="Text Placeholder 2"/>
          <p:cNvSpPr>
            <a:spLocks noGrp="1"/>
          </p:cNvSpPr>
          <p:nvPr>
            <p:ph type="body" idx="1"/>
          </p:nvPr>
        </p:nvSpPr>
        <p:spPr>
          <a:xfrm>
            <a:off x="2391910" y="18144085"/>
            <a:ext cx="25737979" cy="9364360"/>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DFF4F4-45EC-4909-8C84-87C017D7184F}"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1989468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13999" y="9988663"/>
            <a:ext cx="13373656" cy="28251646"/>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5392320" y="9988663"/>
            <a:ext cx="13373656" cy="28251646"/>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DFF4F4-45EC-4909-8C84-87C017D7184F}"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2053041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14001" y="9582373"/>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n-US" smtClean="0"/>
              <a:t>Click to edit Master text styles</a:t>
            </a:r>
          </a:p>
        </p:txBody>
      </p:sp>
      <p:sp>
        <p:nvSpPr>
          <p:cNvPr id="4" name="Content Placeholder 3"/>
          <p:cNvSpPr>
            <a:spLocks noGrp="1"/>
          </p:cNvSpPr>
          <p:nvPr>
            <p:ph sz="half" idx="2"/>
          </p:nvPr>
        </p:nvSpPr>
        <p:spPr>
          <a:xfrm>
            <a:off x="1514001" y="13575850"/>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5381810" y="9582373"/>
            <a:ext cx="13384168"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n-US" smtClean="0"/>
              <a:t>Click to edit Master text styles</a:t>
            </a:r>
          </a:p>
        </p:txBody>
      </p:sp>
      <p:sp>
        <p:nvSpPr>
          <p:cNvPr id="6" name="Content Placeholder 5"/>
          <p:cNvSpPr>
            <a:spLocks noGrp="1"/>
          </p:cNvSpPr>
          <p:nvPr>
            <p:ph sz="quarter" idx="4"/>
          </p:nvPr>
        </p:nvSpPr>
        <p:spPr>
          <a:xfrm>
            <a:off x="15381810" y="13575850"/>
            <a:ext cx="13384168"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DFF4F4-45EC-4909-8C84-87C017D7184F}" type="datetimeFigureOut">
              <a:rPr lang="en-US" smtClean="0"/>
              <a:t>3/8/2023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2342805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DFF4F4-45EC-4909-8C84-87C017D7184F}" type="datetimeFigureOut">
              <a:rPr lang="en-US" smtClean="0"/>
              <a:t>3/8/2023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3168888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FF4F4-45EC-4909-8C84-87C017D7184F}" type="datetimeFigureOut">
              <a:rPr lang="en-US" smtClean="0"/>
              <a:t>3/8/2023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2778990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1" y="1704415"/>
            <a:ext cx="9961904" cy="7253667"/>
          </a:xfrm>
        </p:spPr>
        <p:txBody>
          <a:bodyPr anchor="b"/>
          <a:lstStyle>
            <a:lvl1pPr algn="l">
              <a:defRPr sz="9100" b="1"/>
            </a:lvl1pPr>
          </a:lstStyle>
          <a:p>
            <a:r>
              <a:rPr lang="en-US" smtClean="0"/>
              <a:t>Click to edit Master title style</a:t>
            </a:r>
            <a:endParaRPr lang="en-US"/>
          </a:p>
        </p:txBody>
      </p:sp>
      <p:sp>
        <p:nvSpPr>
          <p:cNvPr id="3" name="Content Placeholder 2"/>
          <p:cNvSpPr>
            <a:spLocks noGrp="1"/>
          </p:cNvSpPr>
          <p:nvPr>
            <p:ph idx="1"/>
          </p:nvPr>
        </p:nvSpPr>
        <p:spPr>
          <a:xfrm>
            <a:off x="11838629" y="1704417"/>
            <a:ext cx="16927349" cy="36535892"/>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514001" y="8958084"/>
            <a:ext cx="9961904" cy="29282225"/>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DFF4F4-45EC-4909-8C84-87C017D7184F}"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1655627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29965970"/>
            <a:ext cx="18167985" cy="3537654"/>
          </a:xfrm>
        </p:spPr>
        <p:txBody>
          <a:bodyPr anchor="b"/>
          <a:lstStyle>
            <a:lvl1pPr algn="l">
              <a:defRPr sz="9100" b="1"/>
            </a:lvl1pPr>
          </a:lstStyle>
          <a:p>
            <a:r>
              <a:rPr lang="en-US" smtClean="0"/>
              <a:t>Click to edit Master title style</a:t>
            </a:r>
            <a:endParaRPr lang="en-US"/>
          </a:p>
        </p:txBody>
      </p:sp>
      <p:sp>
        <p:nvSpPr>
          <p:cNvPr id="3" name="Picture Placeholder 2"/>
          <p:cNvSpPr>
            <a:spLocks noGrp="1"/>
          </p:cNvSpPr>
          <p:nvPr>
            <p:ph type="pic" idx="1"/>
          </p:nvPr>
        </p:nvSpPr>
        <p:spPr>
          <a:xfrm>
            <a:off x="5935087" y="3825019"/>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en-US"/>
          </a:p>
        </p:txBody>
      </p:sp>
      <p:sp>
        <p:nvSpPr>
          <p:cNvPr id="4" name="Text Placeholder 3"/>
          <p:cNvSpPr>
            <a:spLocks noGrp="1"/>
          </p:cNvSpPr>
          <p:nvPr>
            <p:ph type="body" sz="half" idx="2"/>
          </p:nvPr>
        </p:nvSpPr>
        <p:spPr>
          <a:xfrm>
            <a:off x="5935087" y="33503624"/>
            <a:ext cx="18167985" cy="5024051"/>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DFF4F4-45EC-4909-8C84-87C017D7184F}"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4E029-D025-4AE1-84C0-63B643152B3C}" type="slidenum">
              <a:rPr lang="en-US" smtClean="0"/>
              <a:t>‹#›</a:t>
            </a:fld>
            <a:endParaRPr lang="en-US"/>
          </a:p>
        </p:txBody>
      </p:sp>
    </p:spTree>
    <p:extLst>
      <p:ext uri="{BB962C8B-B14F-4D97-AF65-F5344CB8AC3E}">
        <p14:creationId xmlns:p14="http://schemas.microsoft.com/office/powerpoint/2010/main" val="1396834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513999" y="9988663"/>
            <a:ext cx="27251978" cy="28251646"/>
          </a:xfrm>
          <a:prstGeom prst="rect">
            <a:avLst/>
          </a:prstGeom>
        </p:spPr>
        <p:txBody>
          <a:bodyPr vert="horz" lIns="417643" tIns="208822" rIns="417643" bIns="2088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513999" y="39677166"/>
            <a:ext cx="7065328" cy="2279156"/>
          </a:xfrm>
          <a:prstGeom prst="rect">
            <a:avLst/>
          </a:prstGeom>
        </p:spPr>
        <p:txBody>
          <a:bodyPr vert="horz" lIns="417643" tIns="208822" rIns="417643" bIns="208822" rtlCol="0" anchor="ctr"/>
          <a:lstStyle>
            <a:lvl1pPr algn="l">
              <a:defRPr sz="5500">
                <a:solidFill>
                  <a:schemeClr val="tx1">
                    <a:tint val="75000"/>
                  </a:schemeClr>
                </a:solidFill>
              </a:defRPr>
            </a:lvl1pPr>
          </a:lstStyle>
          <a:p>
            <a:fld id="{E4DFF4F4-45EC-4909-8C84-87C017D7184F}" type="datetimeFigureOut">
              <a:rPr lang="en-US" smtClean="0"/>
              <a:t>3/8/2023</a:t>
            </a:fld>
            <a:endParaRPr lang="en-US"/>
          </a:p>
        </p:txBody>
      </p:sp>
      <p:sp>
        <p:nvSpPr>
          <p:cNvPr id="5" name="Footer Placeholder 4"/>
          <p:cNvSpPr>
            <a:spLocks noGrp="1"/>
          </p:cNvSpPr>
          <p:nvPr>
            <p:ph type="ftr" sz="quarter" idx="3"/>
          </p:nvPr>
        </p:nvSpPr>
        <p:spPr>
          <a:xfrm>
            <a:off x="10345658" y="39677166"/>
            <a:ext cx="9588659" cy="2279156"/>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700649" y="39677166"/>
            <a:ext cx="7065328" cy="2279156"/>
          </a:xfrm>
          <a:prstGeom prst="rect">
            <a:avLst/>
          </a:prstGeom>
        </p:spPr>
        <p:txBody>
          <a:bodyPr vert="horz" lIns="417643" tIns="208822" rIns="417643" bIns="208822" rtlCol="0" anchor="ctr"/>
          <a:lstStyle>
            <a:lvl1pPr algn="r">
              <a:defRPr sz="5500">
                <a:solidFill>
                  <a:schemeClr val="tx1">
                    <a:tint val="75000"/>
                  </a:schemeClr>
                </a:solidFill>
              </a:defRPr>
            </a:lvl1pPr>
          </a:lstStyle>
          <a:p>
            <a:fld id="{6EA4E029-D025-4AE1-84C0-63B643152B3C}" type="slidenum">
              <a:rPr lang="en-US" smtClean="0"/>
              <a:t>‹#›</a:t>
            </a:fld>
            <a:endParaRPr lang="en-US"/>
          </a:p>
        </p:txBody>
      </p:sp>
    </p:spTree>
    <p:extLst>
      <p:ext uri="{BB962C8B-B14F-4D97-AF65-F5344CB8AC3E}">
        <p14:creationId xmlns:p14="http://schemas.microsoft.com/office/powerpoint/2010/main" val="837117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hyperlink" Target="http://www.fkg.ui.edu/" TargetMode="External"/><Relationship Id="rId1" Type="http://schemas.openxmlformats.org/officeDocument/2006/relationships/slideLayout" Target="../slideLayouts/slideLayout7.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459334" y="449934"/>
            <a:ext cx="26642960" cy="5078313"/>
          </a:xfrm>
          <a:prstGeom prst="rect">
            <a:avLst/>
          </a:prstGeom>
        </p:spPr>
        <p:txBody>
          <a:bodyPr wrap="square">
            <a:spAutoFit/>
          </a:bodyPr>
          <a:lstStyle/>
          <a:p>
            <a:pPr algn="ctr"/>
            <a:r>
              <a:rPr lang="id-ID" sz="5400" b="1" dirty="0">
                <a:latin typeface="Arial Black" pitchFamily="34" charset="0"/>
              </a:rPr>
              <a:t>PERBEDAAN KETEBALAN ANGULUS MANDIBULA ANTARA GIGI MOLAR TIGA MANDIBULA IMPAKSI MESIOANGULAR DENGAN MOLAR TIGA MANDIBULA TANPA </a:t>
            </a:r>
            <a:r>
              <a:rPr lang="id-ID" sz="5400" b="1" dirty="0" smtClean="0">
                <a:latin typeface="Arial Black" pitchFamily="34" charset="0"/>
              </a:rPr>
              <a:t>IMPAKSI</a:t>
            </a:r>
            <a:endParaRPr lang="en-US" sz="5400" b="1" dirty="0" smtClean="0">
              <a:latin typeface="Arial Black" pitchFamily="34" charset="0"/>
            </a:endParaRPr>
          </a:p>
          <a:p>
            <a:pPr algn="ctr"/>
            <a:endParaRPr lang="en-US" sz="5400" b="1" dirty="0" smtClean="0">
              <a:latin typeface="Arial Black" pitchFamily="34" charset="0"/>
            </a:endParaRPr>
          </a:p>
          <a:p>
            <a:pPr algn="ctr"/>
            <a:r>
              <a:rPr lang="id-ID" sz="5400" dirty="0"/>
              <a:t>ANDY HIDAYAT, DR., M.BIOMED</a:t>
            </a:r>
            <a:endParaRPr lang="en-US" sz="5400" dirty="0"/>
          </a:p>
          <a:p>
            <a:pPr algn="ctr"/>
            <a:endParaRPr lang="en-US" sz="5400" dirty="0" smtClean="0">
              <a:latin typeface="Arial Black" pitchFamily="34" charset="0"/>
            </a:endParaRPr>
          </a:p>
        </p:txBody>
      </p:sp>
      <p:sp>
        <p:nvSpPr>
          <p:cNvPr id="12" name="Rectangle 11"/>
          <p:cNvSpPr/>
          <p:nvPr/>
        </p:nvSpPr>
        <p:spPr>
          <a:xfrm>
            <a:off x="109080" y="6050181"/>
            <a:ext cx="13878779" cy="50690800"/>
          </a:xfrm>
          <a:prstGeom prst="rect">
            <a:avLst/>
          </a:prstGeom>
        </p:spPr>
        <p:txBody>
          <a:bodyPr wrap="square">
            <a:spAutoFit/>
          </a:bodyPr>
          <a:lstStyle/>
          <a:p>
            <a:r>
              <a:rPr lang="id-ID" sz="3600" b="1" dirty="0">
                <a:latin typeface="Arial Black" pitchFamily="34" charset="0"/>
              </a:rPr>
              <a:t>Latar Belakang: </a:t>
            </a:r>
            <a:endParaRPr lang="en-US" sz="3600" b="1" dirty="0" smtClean="0">
              <a:latin typeface="Arial Black" pitchFamily="34" charset="0"/>
            </a:endParaRPr>
          </a:p>
          <a:p>
            <a:endParaRPr lang="en-US" sz="3600" b="1" dirty="0">
              <a:latin typeface="Arial Black" pitchFamily="34" charset="0"/>
            </a:endParaRPr>
          </a:p>
          <a:p>
            <a:r>
              <a:rPr lang="id-ID" sz="2400" dirty="0" smtClean="0">
                <a:latin typeface="Rockwell" pitchFamily="18" charset="0"/>
              </a:rPr>
              <a:t>Kehadiran </a:t>
            </a:r>
            <a:r>
              <a:rPr lang="id-ID" sz="2400" dirty="0">
                <a:latin typeface="Rockwell" pitchFamily="18" charset="0"/>
              </a:rPr>
              <a:t>gigi molar tiga mandibula diduga dapat memperlemah tulang di regio angulus mandibula dengan mengurangi kepadatan tulangnya sehingga di regio tersebut mudah terkena fraktur. Menurut penelitian sebelumnya menyatakan bahwa fraktur angulus mandibula lebih banyak terjadi pada pasien dengan gigi molar tiga mandibula yang impaksi mesioangular. </a:t>
            </a:r>
            <a:endParaRPr lang="en-US" sz="2400" dirty="0" smtClean="0">
              <a:latin typeface="Rockwell" pitchFamily="18" charset="0"/>
            </a:endParaRPr>
          </a:p>
          <a:p>
            <a:endParaRPr lang="en-US" sz="2400" b="1" dirty="0">
              <a:latin typeface="Rockwell" pitchFamily="18" charset="0"/>
            </a:endParaRPr>
          </a:p>
          <a:p>
            <a:r>
              <a:rPr lang="id-ID" sz="3600" b="1" dirty="0" smtClean="0">
                <a:latin typeface="Rockwell" pitchFamily="18" charset="0"/>
              </a:rPr>
              <a:t>Tujuan</a:t>
            </a:r>
            <a:r>
              <a:rPr lang="id-ID" sz="3600" b="1" dirty="0">
                <a:latin typeface="Rockwell" pitchFamily="18" charset="0"/>
              </a:rPr>
              <a:t>: </a:t>
            </a:r>
            <a:endParaRPr lang="en-US" sz="3600" b="1" dirty="0" smtClean="0">
              <a:latin typeface="Rockwell" pitchFamily="18" charset="0"/>
            </a:endParaRPr>
          </a:p>
          <a:p>
            <a:endParaRPr lang="en-US" sz="2400" b="1" dirty="0">
              <a:latin typeface="Rockwell" pitchFamily="18" charset="0"/>
            </a:endParaRPr>
          </a:p>
          <a:p>
            <a:r>
              <a:rPr lang="id-ID" sz="2400" dirty="0" smtClean="0">
                <a:latin typeface="Rockwell" pitchFamily="18" charset="0"/>
              </a:rPr>
              <a:t>Penelitian </a:t>
            </a:r>
            <a:r>
              <a:rPr lang="id-ID" sz="2400" dirty="0">
                <a:latin typeface="Rockwell" pitchFamily="18" charset="0"/>
              </a:rPr>
              <a:t>ini bertujuan untuk mengetahui perbedaan ketebalan angulus mandibula antara kelompok yang memiliki gigi molar tiga mandibula yang impaksi mesioangular dengan kelompok molar tiga mandibula tanpa impaksi. </a:t>
            </a:r>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smtClean="0">
              <a:latin typeface="Rockwell" pitchFamily="18" charset="0"/>
            </a:endParaRPr>
          </a:p>
          <a:p>
            <a:endParaRPr lang="en-US" sz="2400" b="1" dirty="0">
              <a:latin typeface="Rockwell" pitchFamily="18" charset="0"/>
            </a:endParaRPr>
          </a:p>
          <a:p>
            <a:endParaRPr lang="en-US" sz="3600" b="1" dirty="0" smtClean="0">
              <a:latin typeface="Arial Black" pitchFamily="34" charset="0"/>
            </a:endParaRPr>
          </a:p>
          <a:p>
            <a:r>
              <a:rPr lang="en-US" sz="3600" b="1" dirty="0" smtClean="0">
                <a:latin typeface="Arial Black" pitchFamily="34" charset="0"/>
              </a:rPr>
              <a:t>                 </a:t>
            </a:r>
            <a:r>
              <a:rPr lang="en-US" sz="2400" dirty="0" err="1" smtClean="0">
                <a:latin typeface="Rockwell" pitchFamily="18" charset="0"/>
              </a:rPr>
              <a:t>Impaksi</a:t>
            </a:r>
            <a:r>
              <a:rPr lang="en-US" sz="2400" dirty="0" smtClean="0">
                <a:latin typeface="Rockwell" pitchFamily="18" charset="0"/>
              </a:rPr>
              <a:t> </a:t>
            </a:r>
            <a:r>
              <a:rPr lang="en-US" sz="2400" dirty="0" err="1" smtClean="0">
                <a:latin typeface="Rockwell" pitchFamily="18" charset="0"/>
              </a:rPr>
              <a:t>mesioangular</a:t>
            </a:r>
            <a:endParaRPr lang="en-US" sz="2400" b="1" dirty="0">
              <a:latin typeface="Rockwell" pitchFamily="18" charset="0"/>
            </a:endParaRPr>
          </a:p>
          <a:p>
            <a:endParaRPr lang="en-US" sz="3600" b="1" dirty="0" smtClean="0">
              <a:latin typeface="Arial Black" pitchFamily="34" charset="0"/>
            </a:endParaRPr>
          </a:p>
          <a:p>
            <a:endParaRPr lang="en-US" sz="3600" b="1" dirty="0">
              <a:latin typeface="Arial Black" pitchFamily="34" charset="0"/>
            </a:endParaRPr>
          </a:p>
          <a:p>
            <a:r>
              <a:rPr lang="id-ID" sz="3600" b="1" dirty="0" smtClean="0">
                <a:latin typeface="Arial Black" pitchFamily="34" charset="0"/>
              </a:rPr>
              <a:t>Metode </a:t>
            </a:r>
            <a:r>
              <a:rPr lang="id-ID" sz="3600" b="1" dirty="0">
                <a:latin typeface="Arial Black" pitchFamily="34" charset="0"/>
              </a:rPr>
              <a:t>Penelitian: </a:t>
            </a:r>
            <a:endParaRPr lang="en-US" sz="3600" b="1" dirty="0" smtClean="0">
              <a:latin typeface="Arial Black" pitchFamily="34" charset="0"/>
            </a:endParaRPr>
          </a:p>
          <a:p>
            <a:r>
              <a:rPr lang="id-ID" sz="2400" dirty="0" smtClean="0">
                <a:latin typeface="Rockwell" pitchFamily="18" charset="0"/>
              </a:rPr>
              <a:t>Penelitian </a:t>
            </a:r>
            <a:r>
              <a:rPr lang="id-ID" sz="2400" dirty="0">
                <a:latin typeface="Rockwell" pitchFamily="18" charset="0"/>
              </a:rPr>
              <a:t>ini merupakan penelitian analitik dengan menggunakan metode studi perbandingan dan desain </a:t>
            </a:r>
            <a:r>
              <a:rPr lang="id-ID" sz="2400" i="1" dirty="0">
                <a:latin typeface="Rockwell" pitchFamily="18" charset="0"/>
              </a:rPr>
              <a:t>cross sectional study</a:t>
            </a:r>
            <a:r>
              <a:rPr lang="id-ID" sz="2400" dirty="0">
                <a:latin typeface="Rockwell" pitchFamily="18" charset="0"/>
              </a:rPr>
              <a:t>. Sampel penelitian ini adalah data sekunder pasien berupa foto rontgen </a:t>
            </a:r>
            <a:r>
              <a:rPr lang="id-ID" sz="2400" dirty="0" smtClean="0">
                <a:latin typeface="Rockwell" pitchFamily="18" charset="0"/>
              </a:rPr>
              <a:t>panoramik </a:t>
            </a:r>
            <a:r>
              <a:rPr lang="id-ID" sz="2400" dirty="0">
                <a:latin typeface="Rockwell" pitchFamily="18" charset="0"/>
              </a:rPr>
              <a:t>digital di Laboratorium Radiologi FKG Universitas Prof. DR Moestopo (Beragama). Sampel dipilih dengan menggunakan metode </a:t>
            </a:r>
            <a:r>
              <a:rPr lang="id-ID" sz="2400" i="1" dirty="0">
                <a:latin typeface="Rockwell" pitchFamily="18" charset="0"/>
              </a:rPr>
              <a:t>non probability sampling </a:t>
            </a:r>
            <a:r>
              <a:rPr lang="id-ID" sz="2400" dirty="0">
                <a:latin typeface="Rockwell" pitchFamily="18" charset="0"/>
              </a:rPr>
              <a:t>dengan teknik </a:t>
            </a:r>
            <a:r>
              <a:rPr lang="id-ID" sz="2400" i="1" dirty="0">
                <a:latin typeface="Rockwell" pitchFamily="18" charset="0"/>
              </a:rPr>
              <a:t>convenience sampling</a:t>
            </a:r>
            <a:r>
              <a:rPr lang="id-ID" sz="2400" dirty="0">
                <a:latin typeface="Rockwell" pitchFamily="18" charset="0"/>
              </a:rPr>
              <a:t>. Sampel penelitian berjumlah 48 gigi molar tiga mandibula yang dibagi menjadi 2 kelompok. Kelompok pertama berdasarkan posisi </a:t>
            </a:r>
            <a:endParaRPr lang="en-US" sz="2400" dirty="0">
              <a:latin typeface="Rockwell" pitchFamily="18" charset="0"/>
            </a:endParaRPr>
          </a:p>
          <a:p>
            <a:r>
              <a:rPr lang="id-ID" sz="2400" dirty="0">
                <a:latin typeface="Rockwell" pitchFamily="18" charset="0"/>
              </a:rPr>
              <a:t>impaksi mesioangular sebanyak 26 gigi dan kelompok kedua berdasarkan molar tiga mandibula tanpa impaksi sebanyak 22 gigi. </a:t>
            </a:r>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r>
              <a:rPr lang="en-US" sz="2400" dirty="0" smtClean="0">
                <a:latin typeface="Rockwell" pitchFamily="18" charset="0"/>
              </a:rPr>
              <a:t>                                   </a:t>
            </a:r>
          </a:p>
          <a:p>
            <a:pPr algn="ctr"/>
            <a:r>
              <a:rPr lang="en-US" sz="2400" dirty="0" smtClean="0">
                <a:latin typeface="Rockwell" pitchFamily="18" charset="0"/>
              </a:rPr>
              <a:t> Cara </a:t>
            </a:r>
            <a:r>
              <a:rPr lang="en-US" sz="2400" dirty="0" err="1" smtClean="0">
                <a:latin typeface="Rockwell" pitchFamily="18" charset="0"/>
              </a:rPr>
              <a:t>Mengukur</a:t>
            </a:r>
            <a:r>
              <a:rPr lang="en-US" sz="2400" dirty="0" smtClean="0">
                <a:latin typeface="Rockwell" pitchFamily="18" charset="0"/>
              </a:rPr>
              <a:t> </a:t>
            </a:r>
            <a:r>
              <a:rPr lang="en-US" sz="2400" dirty="0" err="1" smtClean="0">
                <a:latin typeface="Rockwell" pitchFamily="18" charset="0"/>
              </a:rPr>
              <a:t>Ketebalan</a:t>
            </a:r>
            <a:r>
              <a:rPr lang="en-US" sz="2400" dirty="0" smtClean="0">
                <a:latin typeface="Rockwell" pitchFamily="18" charset="0"/>
              </a:rPr>
              <a:t> </a:t>
            </a:r>
            <a:r>
              <a:rPr lang="en-US" sz="2400" dirty="0" err="1" smtClean="0">
                <a:latin typeface="Rockwell" pitchFamily="18" charset="0"/>
              </a:rPr>
              <a:t>Angulus</a:t>
            </a:r>
            <a:r>
              <a:rPr lang="en-US" sz="2400" dirty="0" smtClean="0">
                <a:latin typeface="Rockwell" pitchFamily="18" charset="0"/>
              </a:rPr>
              <a:t> </a:t>
            </a:r>
            <a:r>
              <a:rPr lang="en-US" sz="2400" dirty="0" err="1" smtClean="0">
                <a:latin typeface="Rockwell" pitchFamily="18" charset="0"/>
              </a:rPr>
              <a:t>Mandibula</a:t>
            </a:r>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pPr marL="457200" lvl="0" indent="-457200">
              <a:buFont typeface="+mj-lt"/>
              <a:buAutoNum type="arabicPeriod"/>
            </a:pPr>
            <a:r>
              <a:rPr lang="id-ID" sz="2400" dirty="0"/>
              <a:t>Mengumpulkan data rekam medik yang memenuhi syarat kriteria sampel, lalu dikumpulkan dalam sebuah folder untuk dianalisis</a:t>
            </a:r>
            <a:endParaRPr lang="en-US" sz="2400" dirty="0"/>
          </a:p>
          <a:p>
            <a:pPr marL="457200" lvl="0" indent="-457200">
              <a:buFont typeface="+mj-lt"/>
              <a:buAutoNum type="arabicPeriod"/>
            </a:pPr>
            <a:r>
              <a:rPr lang="id-ID" sz="2400" dirty="0"/>
              <a:t>Memilah sampel berdasarkan impaksi mesioangular gigi molar tiga mandibula dan gigi molar tiga tanpa impaksi</a:t>
            </a:r>
            <a:endParaRPr lang="en-US" sz="2400" dirty="0"/>
          </a:p>
          <a:p>
            <a:pPr marL="457200" lvl="0" indent="-457200">
              <a:buFont typeface="+mj-lt"/>
              <a:buAutoNum type="arabicPeriod"/>
            </a:pPr>
            <a:r>
              <a:rPr lang="id-ID" sz="2400" dirty="0"/>
              <a:t>Memeriksa dan membaca hasil radiografi melalui </a:t>
            </a:r>
            <a:r>
              <a:rPr lang="id-ID" sz="2400" i="1" dirty="0"/>
              <a:t>corel draw </a:t>
            </a:r>
            <a:r>
              <a:rPr lang="id-ID" sz="2400" dirty="0" smtClean="0"/>
              <a:t>x7</a:t>
            </a:r>
            <a:r>
              <a:rPr lang="id-ID" sz="2400" dirty="0"/>
              <a:t> </a:t>
            </a:r>
            <a:endParaRPr lang="en-US" sz="2400" dirty="0"/>
          </a:p>
          <a:p>
            <a:pPr marL="457200" lvl="0" indent="-457200">
              <a:buFont typeface="+mj-lt"/>
              <a:buAutoNum type="arabicPeriod"/>
            </a:pPr>
            <a:r>
              <a:rPr lang="id-ID" sz="2400" dirty="0"/>
              <a:t>Membuat garis dengan menggunakan </a:t>
            </a:r>
            <a:r>
              <a:rPr lang="id-ID" sz="2400" i="1" dirty="0"/>
              <a:t>parallel dimention tool </a:t>
            </a:r>
            <a:r>
              <a:rPr lang="id-ID" sz="2400" dirty="0"/>
              <a:t>pada </a:t>
            </a:r>
            <a:r>
              <a:rPr lang="id-ID" sz="2400" i="1" dirty="0"/>
              <a:t>corel draw </a:t>
            </a:r>
            <a:r>
              <a:rPr lang="id-ID" sz="2400" dirty="0"/>
              <a:t>x7 dimulai dari processus condilaris sejajar dengan tepi kiri ramus mandibula (garis A)</a:t>
            </a:r>
            <a:endParaRPr lang="en-US" sz="2400" dirty="0"/>
          </a:p>
          <a:p>
            <a:pPr marL="457200" lvl="0" indent="-457200">
              <a:buFont typeface="+mj-lt"/>
              <a:buAutoNum type="arabicPeriod"/>
            </a:pPr>
            <a:r>
              <a:rPr lang="id-ID" sz="2400" dirty="0"/>
              <a:t>Membuat garis dari titik protuberantina mentalis sejajar tepi bawah corpus mandibula (garis B)</a:t>
            </a:r>
            <a:endParaRPr lang="en-US" sz="2400" dirty="0"/>
          </a:p>
          <a:p>
            <a:pPr marL="457200" lvl="0" indent="-457200">
              <a:buFont typeface="+mj-lt"/>
              <a:buAutoNum type="arabicPeriod"/>
            </a:pPr>
            <a:r>
              <a:rPr lang="id-ID" sz="2400" dirty="0"/>
              <a:t>Perpotongan garis A dan garis B membentuk titik </a:t>
            </a:r>
            <a:r>
              <a:rPr lang="id-ID" sz="2400" dirty="0" smtClean="0"/>
              <a:t>C</a:t>
            </a:r>
            <a:endParaRPr lang="en-US" sz="2400" dirty="0"/>
          </a:p>
          <a:p>
            <a:pPr marL="457200" lvl="0" indent="-457200">
              <a:buFont typeface="+mj-lt"/>
              <a:buAutoNum type="arabicPeriod"/>
            </a:pPr>
            <a:r>
              <a:rPr lang="id-ID" sz="2400" dirty="0"/>
              <a:t>Lalu, membuat garis vertikal dari titik di processus coroniodeus sejajar dengan tepi kanan ramus mandibula (garis D)</a:t>
            </a:r>
            <a:endParaRPr lang="en-US" sz="2400" dirty="0"/>
          </a:p>
          <a:p>
            <a:pPr marL="457200" lvl="0" indent="-457200">
              <a:buFont typeface="+mj-lt"/>
              <a:buAutoNum type="arabicPeriod"/>
            </a:pPr>
            <a:r>
              <a:rPr lang="id-ID" sz="2400" dirty="0"/>
              <a:t>Membuat garis horizontal tepat di garis median kontak oklusi gigi bawah (garis E)</a:t>
            </a:r>
            <a:endParaRPr lang="en-US" sz="2400" dirty="0"/>
          </a:p>
          <a:p>
            <a:pPr marL="457200" lvl="0" indent="-457200">
              <a:buFont typeface="+mj-lt"/>
              <a:buAutoNum type="arabicPeriod"/>
            </a:pPr>
            <a:r>
              <a:rPr lang="id-ID" sz="2400" dirty="0"/>
              <a:t>Perpotongan garis D dan garis E membentuk titik </a:t>
            </a:r>
            <a:r>
              <a:rPr lang="id-ID" sz="2400" dirty="0" smtClean="0"/>
              <a:t>F</a:t>
            </a:r>
            <a:endParaRPr lang="en-US" sz="2400" dirty="0"/>
          </a:p>
          <a:p>
            <a:pPr marL="457200" lvl="0" indent="-457200">
              <a:buFont typeface="+mj-lt"/>
              <a:buAutoNum type="arabicPeriod"/>
            </a:pPr>
            <a:r>
              <a:rPr lang="id-ID" sz="2400" dirty="0"/>
              <a:t>Tarik garis dari titik C ke titik </a:t>
            </a:r>
            <a:r>
              <a:rPr lang="id-ID" sz="2400" dirty="0" smtClean="0"/>
              <a:t>F</a:t>
            </a:r>
            <a:endParaRPr lang="en-US" sz="2400" dirty="0"/>
          </a:p>
          <a:p>
            <a:pPr marL="457200" indent="-457200">
              <a:buFont typeface="+mj-lt"/>
              <a:buAutoNum type="arabicPeriod"/>
            </a:pPr>
            <a:r>
              <a:rPr lang="id-ID" sz="2400" dirty="0"/>
              <a:t>Ukur jarak titik C-F. </a:t>
            </a:r>
            <a:endParaRPr lang="en-US" sz="2400" dirty="0">
              <a:latin typeface="Rockwell" pitchFamily="18" charset="0"/>
            </a:endParaRPr>
          </a:p>
          <a:p>
            <a:endParaRPr lang="en-US" sz="2400" dirty="0" smtClean="0">
              <a:latin typeface="Rockwell" pitchFamily="18" charset="0"/>
            </a:endParaRPr>
          </a:p>
          <a:p>
            <a:r>
              <a:rPr lang="en-US" sz="2400" dirty="0" err="1" smtClean="0">
                <a:latin typeface="Rockwell" pitchFamily="18" charset="0"/>
              </a:rPr>
              <a:t>Analisis</a:t>
            </a:r>
            <a:r>
              <a:rPr lang="en-US" sz="2400" dirty="0" smtClean="0">
                <a:latin typeface="Rockwell" pitchFamily="18" charset="0"/>
              </a:rPr>
              <a:t> Data</a:t>
            </a:r>
          </a:p>
          <a:p>
            <a:endParaRPr lang="en-US" sz="2400" dirty="0">
              <a:latin typeface="Rockwell" pitchFamily="18" charset="0"/>
            </a:endParaRPr>
          </a:p>
          <a:p>
            <a:r>
              <a:rPr lang="en-US" sz="2400" dirty="0" err="1" smtClean="0">
                <a:latin typeface="Rockwell" pitchFamily="18" charset="0"/>
              </a:rPr>
              <a:t>Pada</a:t>
            </a:r>
            <a:r>
              <a:rPr lang="en-US" sz="2400" dirty="0" smtClean="0">
                <a:latin typeface="Rockwell" pitchFamily="18" charset="0"/>
              </a:rPr>
              <a:t>  </a:t>
            </a:r>
            <a:r>
              <a:rPr lang="en-US" sz="2400" dirty="0" err="1" smtClean="0">
                <a:latin typeface="Rockwell" pitchFamily="18" charset="0"/>
              </a:rPr>
              <a:t>penelitian</a:t>
            </a:r>
            <a:r>
              <a:rPr lang="en-US" sz="2400" dirty="0" smtClean="0">
                <a:latin typeface="Rockwell" pitchFamily="18" charset="0"/>
              </a:rPr>
              <a:t> </a:t>
            </a:r>
            <a:r>
              <a:rPr lang="en-US" sz="2400" dirty="0" err="1" smtClean="0">
                <a:latin typeface="Rockwell" pitchFamily="18" charset="0"/>
              </a:rPr>
              <a:t>ini</a:t>
            </a:r>
            <a:r>
              <a:rPr lang="en-US" sz="2400" dirty="0" smtClean="0">
                <a:latin typeface="Rockwell" pitchFamily="18" charset="0"/>
              </a:rPr>
              <a:t>,  </a:t>
            </a:r>
            <a:r>
              <a:rPr lang="en-US" sz="2400" dirty="0" err="1" smtClean="0">
                <a:latin typeface="Rockwell" pitchFamily="18" charset="0"/>
              </a:rPr>
              <a:t>analisis</a:t>
            </a:r>
            <a:r>
              <a:rPr lang="en-US" sz="2400" dirty="0">
                <a:latin typeface="Rockwell" pitchFamily="18" charset="0"/>
              </a:rPr>
              <a:t>	</a:t>
            </a:r>
            <a:r>
              <a:rPr lang="en-US" sz="2400" dirty="0" smtClean="0">
                <a:latin typeface="Rockwell" pitchFamily="18" charset="0"/>
              </a:rPr>
              <a:t>data </a:t>
            </a:r>
            <a:r>
              <a:rPr lang="en-US" sz="2400" dirty="0" err="1" smtClean="0">
                <a:latin typeface="Rockwell" pitchFamily="18" charset="0"/>
              </a:rPr>
              <a:t>dilakukan</a:t>
            </a:r>
            <a:r>
              <a:rPr lang="en-US" sz="2400" dirty="0" smtClean="0">
                <a:latin typeface="Rockwell" pitchFamily="18" charset="0"/>
              </a:rPr>
              <a:t> </a:t>
            </a:r>
            <a:r>
              <a:rPr lang="en-US" sz="2400" dirty="0" err="1" smtClean="0">
                <a:latin typeface="Rockwell" pitchFamily="18" charset="0"/>
              </a:rPr>
              <a:t>dengan</a:t>
            </a:r>
            <a:r>
              <a:rPr lang="en-US" sz="2400" dirty="0" smtClean="0">
                <a:latin typeface="Rockwell" pitchFamily="18" charset="0"/>
              </a:rPr>
              <a:t> </a:t>
            </a:r>
            <a:r>
              <a:rPr lang="en-US" sz="2400" dirty="0" err="1" smtClean="0">
                <a:latin typeface="Rockwell" pitchFamily="18" charset="0"/>
              </a:rPr>
              <a:t>komputer</a:t>
            </a:r>
            <a:r>
              <a:rPr lang="en-US" sz="2400" dirty="0" smtClean="0">
                <a:latin typeface="Rockwell" pitchFamily="18" charset="0"/>
              </a:rPr>
              <a:t> </a:t>
            </a:r>
            <a:r>
              <a:rPr lang="en-US" sz="2400" dirty="0" err="1">
                <a:latin typeface="Rockwell" pitchFamily="18" charset="0"/>
              </a:rPr>
              <a:t>menggunakan</a:t>
            </a:r>
            <a:r>
              <a:rPr lang="en-US" sz="2400" dirty="0">
                <a:latin typeface="Rockwell" pitchFamily="18" charset="0"/>
              </a:rPr>
              <a:t> program SPSS. </a:t>
            </a:r>
            <a:r>
              <a:rPr lang="en-US" sz="2400" dirty="0" err="1">
                <a:latin typeface="Rockwell" pitchFamily="18" charset="0"/>
              </a:rPr>
              <a:t>Analisis</a:t>
            </a:r>
            <a:r>
              <a:rPr lang="en-US" sz="2400" dirty="0">
                <a:latin typeface="Rockwell" pitchFamily="18" charset="0"/>
              </a:rPr>
              <a:t> data yang </a:t>
            </a:r>
            <a:r>
              <a:rPr lang="en-US" sz="2400" dirty="0" err="1">
                <a:latin typeface="Rockwell" pitchFamily="18" charset="0"/>
              </a:rPr>
              <a:t>digunakan</a:t>
            </a:r>
            <a:r>
              <a:rPr lang="en-US" sz="2400" dirty="0">
                <a:latin typeface="Rockwell" pitchFamily="18" charset="0"/>
              </a:rPr>
              <a:t> </a:t>
            </a:r>
            <a:r>
              <a:rPr lang="en-US" sz="2400" dirty="0" err="1">
                <a:latin typeface="Rockwell" pitchFamily="18" charset="0"/>
              </a:rPr>
              <a:t>yaitu</a:t>
            </a:r>
            <a:r>
              <a:rPr lang="en-US" sz="2400" dirty="0" smtClean="0">
                <a:latin typeface="Rockwell" pitchFamily="18" charset="0"/>
              </a:rPr>
              <a:t>:</a:t>
            </a:r>
          </a:p>
          <a:p>
            <a:endParaRPr lang="en-US" sz="2400" dirty="0">
              <a:latin typeface="Rockwell" pitchFamily="18" charset="0"/>
            </a:endParaRPr>
          </a:p>
          <a:p>
            <a:r>
              <a:rPr lang="en-US" sz="2400" dirty="0" smtClean="0">
                <a:latin typeface="Rockwell" pitchFamily="18" charset="0"/>
              </a:rPr>
              <a:t>1. </a:t>
            </a:r>
            <a:r>
              <a:rPr lang="en-US" sz="2400" dirty="0" err="1" smtClean="0">
                <a:latin typeface="Rockwell" pitchFamily="18" charset="0"/>
              </a:rPr>
              <a:t>Analisis</a:t>
            </a:r>
            <a:r>
              <a:rPr lang="en-US" sz="2400" dirty="0" smtClean="0">
                <a:latin typeface="Rockwell" pitchFamily="18" charset="0"/>
              </a:rPr>
              <a:t> </a:t>
            </a:r>
            <a:r>
              <a:rPr lang="en-US" sz="2400" dirty="0" err="1">
                <a:latin typeface="Rockwell" pitchFamily="18" charset="0"/>
              </a:rPr>
              <a:t>univariat</a:t>
            </a:r>
            <a:endParaRPr lang="en-US" sz="2400" dirty="0">
              <a:latin typeface="Rockwell" pitchFamily="18" charset="0"/>
            </a:endParaRPr>
          </a:p>
          <a:p>
            <a:endParaRPr lang="en-US" sz="2400" dirty="0">
              <a:latin typeface="Rockwell" pitchFamily="18" charset="0"/>
            </a:endParaRPr>
          </a:p>
          <a:p>
            <a:pPr algn="just"/>
            <a:r>
              <a:rPr lang="en-US" sz="2400" dirty="0" err="1">
                <a:latin typeface="Rockwell" pitchFamily="18" charset="0"/>
              </a:rPr>
              <a:t>Digunakan</a:t>
            </a:r>
            <a:r>
              <a:rPr lang="en-US" sz="2400" dirty="0">
                <a:latin typeface="Rockwell" pitchFamily="18" charset="0"/>
              </a:rPr>
              <a:t> </a:t>
            </a:r>
            <a:r>
              <a:rPr lang="en-US" sz="2400" dirty="0" err="1">
                <a:latin typeface="Rockwell" pitchFamily="18" charset="0"/>
              </a:rPr>
              <a:t>untuk</a:t>
            </a:r>
            <a:r>
              <a:rPr lang="en-US" sz="2400" dirty="0">
                <a:latin typeface="Rockwell" pitchFamily="18" charset="0"/>
              </a:rPr>
              <a:t> </a:t>
            </a:r>
            <a:r>
              <a:rPr lang="en-US" sz="2400" dirty="0" err="1">
                <a:latin typeface="Rockwell" pitchFamily="18" charset="0"/>
              </a:rPr>
              <a:t>mendeskripsikan</a:t>
            </a:r>
            <a:r>
              <a:rPr lang="en-US" sz="2400" dirty="0">
                <a:latin typeface="Rockwell" pitchFamily="18" charset="0"/>
              </a:rPr>
              <a:t> </a:t>
            </a:r>
            <a:r>
              <a:rPr lang="en-US" sz="2400" dirty="0" err="1">
                <a:latin typeface="Rockwell" pitchFamily="18" charset="0"/>
              </a:rPr>
              <a:t>ketebalan</a:t>
            </a:r>
            <a:r>
              <a:rPr lang="en-US" sz="2400" dirty="0">
                <a:latin typeface="Rockwell" pitchFamily="18" charset="0"/>
              </a:rPr>
              <a:t> </a:t>
            </a:r>
            <a:r>
              <a:rPr lang="en-US" sz="2400" dirty="0" err="1">
                <a:latin typeface="Rockwell" pitchFamily="18" charset="0"/>
              </a:rPr>
              <a:t>angulus</a:t>
            </a:r>
            <a:r>
              <a:rPr lang="en-US" sz="2400" dirty="0">
                <a:latin typeface="Rockwell" pitchFamily="18" charset="0"/>
              </a:rPr>
              <a:t> </a:t>
            </a:r>
            <a:r>
              <a:rPr lang="en-US" sz="2400" dirty="0" err="1">
                <a:latin typeface="Rockwell" pitchFamily="18" charset="0"/>
              </a:rPr>
              <a:t>mandibula</a:t>
            </a:r>
            <a:r>
              <a:rPr lang="en-US" sz="2400" dirty="0">
                <a:latin typeface="Rockwell" pitchFamily="18" charset="0"/>
              </a:rPr>
              <a:t> </a:t>
            </a:r>
            <a:r>
              <a:rPr lang="en-US" sz="2400" dirty="0" err="1">
                <a:latin typeface="Rockwell" pitchFamily="18" charset="0"/>
              </a:rPr>
              <a:t>pada</a:t>
            </a:r>
            <a:r>
              <a:rPr lang="en-US" sz="2400" dirty="0">
                <a:latin typeface="Rockwell" pitchFamily="18" charset="0"/>
              </a:rPr>
              <a:t> </a:t>
            </a:r>
            <a:r>
              <a:rPr lang="en-US" sz="2400" dirty="0" err="1">
                <a:latin typeface="Rockwell" pitchFamily="18" charset="0"/>
              </a:rPr>
              <a:t>impaksi</a:t>
            </a:r>
            <a:r>
              <a:rPr lang="en-US" sz="2400" dirty="0">
                <a:latin typeface="Rockwell" pitchFamily="18" charset="0"/>
              </a:rPr>
              <a:t> </a:t>
            </a:r>
            <a:r>
              <a:rPr lang="en-US" sz="2400" dirty="0" err="1">
                <a:latin typeface="Rockwell" pitchFamily="18" charset="0"/>
              </a:rPr>
              <a:t>mesioangular</a:t>
            </a:r>
            <a:r>
              <a:rPr lang="en-US" sz="2400" dirty="0">
                <a:latin typeface="Rockwell" pitchFamily="18" charset="0"/>
              </a:rPr>
              <a:t> </a:t>
            </a:r>
            <a:r>
              <a:rPr lang="en-US" sz="2400" dirty="0" err="1">
                <a:latin typeface="Rockwell" pitchFamily="18" charset="0"/>
              </a:rPr>
              <a:t>gigi</a:t>
            </a:r>
            <a:r>
              <a:rPr lang="en-US" sz="2400" dirty="0">
                <a:latin typeface="Rockwell" pitchFamily="18" charset="0"/>
              </a:rPr>
              <a:t> molar </a:t>
            </a:r>
            <a:r>
              <a:rPr lang="en-US" sz="2400" dirty="0" err="1">
                <a:latin typeface="Rockwell" pitchFamily="18" charset="0"/>
              </a:rPr>
              <a:t>tiga</a:t>
            </a:r>
            <a:r>
              <a:rPr lang="en-US" sz="2400" dirty="0">
                <a:latin typeface="Rockwell" pitchFamily="18" charset="0"/>
              </a:rPr>
              <a:t> </a:t>
            </a:r>
            <a:r>
              <a:rPr lang="en-US" sz="2400" dirty="0" err="1">
                <a:latin typeface="Rockwell" pitchFamily="18" charset="0"/>
              </a:rPr>
              <a:t>mandibula</a:t>
            </a:r>
            <a:r>
              <a:rPr lang="en-US" sz="2400" dirty="0">
                <a:latin typeface="Rockwell" pitchFamily="18" charset="0"/>
              </a:rPr>
              <a:t> </a:t>
            </a:r>
            <a:r>
              <a:rPr lang="en-US" sz="2400" dirty="0" err="1">
                <a:latin typeface="Rockwell" pitchFamily="18" charset="0"/>
              </a:rPr>
              <a:t>dan</a:t>
            </a:r>
            <a:r>
              <a:rPr lang="en-US" sz="2400" dirty="0">
                <a:latin typeface="Rockwell" pitchFamily="18" charset="0"/>
              </a:rPr>
              <a:t> molar </a:t>
            </a:r>
            <a:r>
              <a:rPr lang="en-US" sz="2400" dirty="0" err="1">
                <a:latin typeface="Rockwell" pitchFamily="18" charset="0"/>
              </a:rPr>
              <a:t>tiga</a:t>
            </a:r>
            <a:r>
              <a:rPr lang="en-US" sz="2400" dirty="0">
                <a:latin typeface="Rockwell" pitchFamily="18" charset="0"/>
              </a:rPr>
              <a:t> </a:t>
            </a:r>
            <a:r>
              <a:rPr lang="en-US" sz="2400" dirty="0" err="1">
                <a:latin typeface="Rockwell" pitchFamily="18" charset="0"/>
              </a:rPr>
              <a:t>mandibula</a:t>
            </a:r>
            <a:r>
              <a:rPr lang="en-US" sz="2400" dirty="0">
                <a:latin typeface="Rockwell" pitchFamily="18" charset="0"/>
              </a:rPr>
              <a:t> </a:t>
            </a:r>
            <a:r>
              <a:rPr lang="en-US" sz="2400" dirty="0" err="1">
                <a:latin typeface="Rockwell" pitchFamily="18" charset="0"/>
              </a:rPr>
              <a:t>tanpa</a:t>
            </a:r>
            <a:r>
              <a:rPr lang="en-US" sz="2400" dirty="0">
                <a:latin typeface="Rockwell" pitchFamily="18" charset="0"/>
              </a:rPr>
              <a:t> </a:t>
            </a:r>
            <a:r>
              <a:rPr lang="en-US" sz="2400" dirty="0" err="1">
                <a:latin typeface="Rockwell" pitchFamily="18" charset="0"/>
              </a:rPr>
              <a:t>impaksi</a:t>
            </a:r>
            <a:r>
              <a:rPr lang="en-US" sz="2400" dirty="0">
                <a:latin typeface="Rockwell" pitchFamily="18" charset="0"/>
              </a:rPr>
              <a:t> </a:t>
            </a:r>
            <a:r>
              <a:rPr lang="en-US" sz="2400" dirty="0" err="1">
                <a:latin typeface="Rockwell" pitchFamily="18" charset="0"/>
              </a:rPr>
              <a:t>dengan</a:t>
            </a:r>
            <a:r>
              <a:rPr lang="en-US" sz="2400" dirty="0">
                <a:latin typeface="Rockwell" pitchFamily="18" charset="0"/>
              </a:rPr>
              <a:t> </a:t>
            </a:r>
            <a:r>
              <a:rPr lang="en-US" sz="2400" dirty="0" err="1">
                <a:latin typeface="Rockwell" pitchFamily="18" charset="0"/>
              </a:rPr>
              <a:t>membuat</a:t>
            </a:r>
            <a:r>
              <a:rPr lang="en-US" sz="2400" dirty="0">
                <a:latin typeface="Rockwell" pitchFamily="18" charset="0"/>
              </a:rPr>
              <a:t> </a:t>
            </a:r>
            <a:r>
              <a:rPr lang="en-US" sz="2400" dirty="0" err="1">
                <a:latin typeface="Rockwell" pitchFamily="18" charset="0"/>
              </a:rPr>
              <a:t>tabel</a:t>
            </a:r>
            <a:r>
              <a:rPr lang="en-US" sz="2400" dirty="0">
                <a:latin typeface="Rockwell" pitchFamily="18" charset="0"/>
              </a:rPr>
              <a:t> </a:t>
            </a:r>
            <a:r>
              <a:rPr lang="en-US" sz="2400" dirty="0" err="1">
                <a:latin typeface="Rockwell" pitchFamily="18" charset="0"/>
              </a:rPr>
              <a:t>distribusi</a:t>
            </a:r>
            <a:r>
              <a:rPr lang="en-US" sz="2400" dirty="0">
                <a:latin typeface="Rockwell" pitchFamily="18" charset="0"/>
              </a:rPr>
              <a:t> </a:t>
            </a:r>
            <a:r>
              <a:rPr lang="en-US" sz="2400" dirty="0" err="1">
                <a:latin typeface="Rockwell" pitchFamily="18" charset="0"/>
              </a:rPr>
              <a:t>frekuensi</a:t>
            </a:r>
            <a:r>
              <a:rPr lang="en-US" sz="2400" dirty="0">
                <a:latin typeface="Rockwell" pitchFamily="18" charset="0"/>
              </a:rPr>
              <a:t> </a:t>
            </a:r>
            <a:r>
              <a:rPr lang="en-US" sz="2400" dirty="0" err="1">
                <a:latin typeface="Rockwell" pitchFamily="18" charset="0"/>
              </a:rPr>
              <a:t>dan</a:t>
            </a:r>
            <a:r>
              <a:rPr lang="en-US" sz="2400" dirty="0">
                <a:latin typeface="Rockwell" pitchFamily="18" charset="0"/>
              </a:rPr>
              <a:t> </a:t>
            </a:r>
            <a:r>
              <a:rPr lang="en-US" sz="2400" dirty="0" err="1">
                <a:latin typeface="Rockwell" pitchFamily="18" charset="0"/>
              </a:rPr>
              <a:t>menggunakan</a:t>
            </a:r>
            <a:r>
              <a:rPr lang="en-US" sz="2400" dirty="0">
                <a:latin typeface="Rockwell" pitchFamily="18" charset="0"/>
              </a:rPr>
              <a:t> </a:t>
            </a:r>
            <a:r>
              <a:rPr lang="en-US" sz="2400" dirty="0" err="1">
                <a:latin typeface="Rockwell" pitchFamily="18" charset="0"/>
              </a:rPr>
              <a:t>nilai</a:t>
            </a:r>
            <a:r>
              <a:rPr lang="en-US" sz="2400" dirty="0">
                <a:latin typeface="Rockwell" pitchFamily="18" charset="0"/>
              </a:rPr>
              <a:t> </a:t>
            </a:r>
            <a:r>
              <a:rPr lang="en-US" sz="2400" dirty="0" err="1">
                <a:latin typeface="Rockwell" pitchFamily="18" charset="0"/>
              </a:rPr>
              <a:t>pemusatan</a:t>
            </a:r>
            <a:r>
              <a:rPr lang="en-US" sz="2400" dirty="0">
                <a:latin typeface="Rockwell" pitchFamily="18" charset="0"/>
              </a:rPr>
              <a:t> data (mean, modus, median), </a:t>
            </a:r>
            <a:r>
              <a:rPr lang="en-US" sz="2400" dirty="0" err="1">
                <a:latin typeface="Rockwell" pitchFamily="18" charset="0"/>
              </a:rPr>
              <a:t>dan</a:t>
            </a:r>
            <a:r>
              <a:rPr lang="en-US" sz="2400" dirty="0">
                <a:latin typeface="Rockwell" pitchFamily="18" charset="0"/>
              </a:rPr>
              <a:t> </a:t>
            </a:r>
            <a:r>
              <a:rPr lang="en-US" sz="2400" dirty="0" err="1">
                <a:latin typeface="Rockwell" pitchFamily="18" charset="0"/>
              </a:rPr>
              <a:t>nilai</a:t>
            </a:r>
            <a:r>
              <a:rPr lang="en-US" sz="2400" dirty="0">
                <a:latin typeface="Rockwell" pitchFamily="18" charset="0"/>
              </a:rPr>
              <a:t> </a:t>
            </a:r>
            <a:r>
              <a:rPr lang="en-US" sz="2400" dirty="0" err="1">
                <a:latin typeface="Rockwell" pitchFamily="18" charset="0"/>
              </a:rPr>
              <a:t>penyebaran</a:t>
            </a:r>
            <a:r>
              <a:rPr lang="en-US" sz="2400" dirty="0">
                <a:latin typeface="Rockwell" pitchFamily="18" charset="0"/>
              </a:rPr>
              <a:t> data (</a:t>
            </a:r>
            <a:r>
              <a:rPr lang="en-US" sz="2400" dirty="0" err="1">
                <a:latin typeface="Rockwell" pitchFamily="18" charset="0"/>
              </a:rPr>
              <a:t>standar</a:t>
            </a:r>
            <a:r>
              <a:rPr lang="en-US" sz="2400" dirty="0">
                <a:latin typeface="Rockwell" pitchFamily="18" charset="0"/>
              </a:rPr>
              <a:t> </a:t>
            </a:r>
            <a:r>
              <a:rPr lang="en-US" sz="2400" dirty="0" err="1">
                <a:latin typeface="Rockwell" pitchFamily="18" charset="0"/>
              </a:rPr>
              <a:t>deviasi</a:t>
            </a:r>
            <a:r>
              <a:rPr lang="en-US" sz="2400" dirty="0">
                <a:latin typeface="Rockwell" pitchFamily="18" charset="0"/>
              </a:rPr>
              <a:t> </a:t>
            </a:r>
            <a:r>
              <a:rPr lang="en-US" sz="2400" dirty="0" err="1">
                <a:latin typeface="Rockwell" pitchFamily="18" charset="0"/>
              </a:rPr>
              <a:t>dan</a:t>
            </a:r>
            <a:r>
              <a:rPr lang="en-US" sz="2400" dirty="0">
                <a:latin typeface="Rockwell" pitchFamily="18" charset="0"/>
              </a:rPr>
              <a:t> minimum- </a:t>
            </a:r>
            <a:r>
              <a:rPr lang="en-US" sz="2400" dirty="0" err="1">
                <a:latin typeface="Rockwell" pitchFamily="18" charset="0"/>
              </a:rPr>
              <a:t>maksimum</a:t>
            </a:r>
            <a:r>
              <a:rPr lang="en-US" sz="2400" dirty="0" smtClean="0">
                <a:latin typeface="Rockwell" pitchFamily="18" charset="0"/>
              </a:rPr>
              <a:t>).</a:t>
            </a:r>
            <a:endParaRPr lang="en-US" sz="2400" dirty="0">
              <a:latin typeface="Rockwell" pitchFamily="18" charset="0"/>
            </a:endParaRPr>
          </a:p>
          <a:p>
            <a:pPr algn="just"/>
            <a:endParaRPr lang="en-US" sz="2400" dirty="0">
              <a:latin typeface="Rockwell" pitchFamily="18" charset="0"/>
            </a:endParaRPr>
          </a:p>
          <a:p>
            <a:r>
              <a:rPr lang="en-US" sz="2400" dirty="0" smtClean="0">
                <a:latin typeface="Rockwell" pitchFamily="18" charset="0"/>
              </a:rPr>
              <a:t>2. </a:t>
            </a:r>
            <a:r>
              <a:rPr lang="en-US" sz="2400" dirty="0" err="1" smtClean="0">
                <a:latin typeface="Rockwell" pitchFamily="18" charset="0"/>
              </a:rPr>
              <a:t>Analisis</a:t>
            </a:r>
            <a:r>
              <a:rPr lang="en-US" sz="2400" dirty="0" smtClean="0">
                <a:latin typeface="Rockwell" pitchFamily="18" charset="0"/>
              </a:rPr>
              <a:t> </a:t>
            </a:r>
            <a:r>
              <a:rPr lang="en-US" sz="2400" dirty="0" err="1">
                <a:latin typeface="Rockwell" pitchFamily="18" charset="0"/>
              </a:rPr>
              <a:t>bivariat</a:t>
            </a:r>
            <a:endParaRPr lang="en-US" sz="2400" dirty="0">
              <a:latin typeface="Rockwell" pitchFamily="18" charset="0"/>
            </a:endParaRPr>
          </a:p>
          <a:p>
            <a:endParaRPr lang="en-US" sz="2400" dirty="0">
              <a:latin typeface="Rockwell" pitchFamily="18" charset="0"/>
            </a:endParaRPr>
          </a:p>
          <a:p>
            <a:pPr algn="just"/>
            <a:r>
              <a:rPr lang="en-US" sz="2400" dirty="0" err="1">
                <a:latin typeface="Rockwell" pitchFamily="18" charset="0"/>
              </a:rPr>
              <a:t>Digunakan</a:t>
            </a:r>
            <a:r>
              <a:rPr lang="en-US" sz="2400" dirty="0">
                <a:latin typeface="Rockwell" pitchFamily="18" charset="0"/>
              </a:rPr>
              <a:t> </a:t>
            </a:r>
            <a:r>
              <a:rPr lang="en-US" sz="2400" dirty="0" err="1">
                <a:latin typeface="Rockwell" pitchFamily="18" charset="0"/>
              </a:rPr>
              <a:t>untuk</a:t>
            </a:r>
            <a:r>
              <a:rPr lang="en-US" sz="2400" dirty="0">
                <a:latin typeface="Rockwell" pitchFamily="18" charset="0"/>
              </a:rPr>
              <a:t> </a:t>
            </a:r>
            <a:r>
              <a:rPr lang="en-US" sz="2400" dirty="0" err="1">
                <a:latin typeface="Rockwell" pitchFamily="18" charset="0"/>
              </a:rPr>
              <a:t>mengetahui</a:t>
            </a:r>
            <a:r>
              <a:rPr lang="en-US" sz="2400" dirty="0">
                <a:latin typeface="Rockwell" pitchFamily="18" charset="0"/>
              </a:rPr>
              <a:t> </a:t>
            </a:r>
            <a:r>
              <a:rPr lang="en-US" sz="2400" dirty="0" err="1">
                <a:latin typeface="Rockwell" pitchFamily="18" charset="0"/>
              </a:rPr>
              <a:t>perbedaan</a:t>
            </a:r>
            <a:r>
              <a:rPr lang="en-US" sz="2400" dirty="0">
                <a:latin typeface="Rockwell" pitchFamily="18" charset="0"/>
              </a:rPr>
              <a:t> </a:t>
            </a:r>
            <a:r>
              <a:rPr lang="en-US" sz="2400" dirty="0" err="1">
                <a:latin typeface="Rockwell" pitchFamily="18" charset="0"/>
              </a:rPr>
              <a:t>angulus</a:t>
            </a:r>
            <a:r>
              <a:rPr lang="en-US" sz="2400" dirty="0">
                <a:latin typeface="Rockwell" pitchFamily="18" charset="0"/>
              </a:rPr>
              <a:t> </a:t>
            </a:r>
            <a:r>
              <a:rPr lang="en-US" sz="2400" dirty="0" err="1">
                <a:latin typeface="Rockwell" pitchFamily="18" charset="0"/>
              </a:rPr>
              <a:t>mandibula</a:t>
            </a:r>
            <a:r>
              <a:rPr lang="en-US" sz="2400" dirty="0">
                <a:latin typeface="Rockwell" pitchFamily="18" charset="0"/>
              </a:rPr>
              <a:t> </a:t>
            </a:r>
            <a:r>
              <a:rPr lang="en-US" sz="2400" dirty="0" err="1">
                <a:latin typeface="Rockwell" pitchFamily="18" charset="0"/>
              </a:rPr>
              <a:t>antara</a:t>
            </a:r>
            <a:r>
              <a:rPr lang="en-US" sz="2400" dirty="0">
                <a:latin typeface="Rockwell" pitchFamily="18" charset="0"/>
              </a:rPr>
              <a:t> </a:t>
            </a:r>
            <a:r>
              <a:rPr lang="en-US" sz="2400" dirty="0" err="1">
                <a:latin typeface="Rockwell" pitchFamily="18" charset="0"/>
              </a:rPr>
              <a:t>impaksi</a:t>
            </a:r>
            <a:r>
              <a:rPr lang="en-US" sz="2400" dirty="0">
                <a:latin typeface="Rockwell" pitchFamily="18" charset="0"/>
              </a:rPr>
              <a:t> </a:t>
            </a:r>
            <a:r>
              <a:rPr lang="en-US" sz="2400" dirty="0" err="1">
                <a:latin typeface="Rockwell" pitchFamily="18" charset="0"/>
              </a:rPr>
              <a:t>mesioangular</a:t>
            </a:r>
            <a:r>
              <a:rPr lang="en-US" sz="2400" dirty="0">
                <a:latin typeface="Rockwell" pitchFamily="18" charset="0"/>
              </a:rPr>
              <a:t> </a:t>
            </a:r>
            <a:r>
              <a:rPr lang="en-US" sz="2400" dirty="0" err="1">
                <a:latin typeface="Rockwell" pitchFamily="18" charset="0"/>
              </a:rPr>
              <a:t>gigi</a:t>
            </a:r>
            <a:r>
              <a:rPr lang="en-US" sz="2400" dirty="0">
                <a:latin typeface="Rockwell" pitchFamily="18" charset="0"/>
              </a:rPr>
              <a:t> molar </a:t>
            </a:r>
            <a:r>
              <a:rPr lang="en-US" sz="2400" dirty="0" err="1">
                <a:latin typeface="Rockwell" pitchFamily="18" charset="0"/>
              </a:rPr>
              <a:t>tiga</a:t>
            </a:r>
            <a:r>
              <a:rPr lang="en-US" sz="2400" dirty="0">
                <a:latin typeface="Rockwell" pitchFamily="18" charset="0"/>
              </a:rPr>
              <a:t> </a:t>
            </a:r>
            <a:r>
              <a:rPr lang="en-US" sz="2400" dirty="0" err="1">
                <a:latin typeface="Rockwell" pitchFamily="18" charset="0"/>
              </a:rPr>
              <a:t>mandibula</a:t>
            </a:r>
            <a:r>
              <a:rPr lang="en-US" sz="2400" dirty="0">
                <a:latin typeface="Rockwell" pitchFamily="18" charset="0"/>
              </a:rPr>
              <a:t> </a:t>
            </a:r>
            <a:r>
              <a:rPr lang="en-US" sz="2400" dirty="0" err="1">
                <a:latin typeface="Rockwell" pitchFamily="18" charset="0"/>
              </a:rPr>
              <a:t>dengan</a:t>
            </a:r>
            <a:r>
              <a:rPr lang="en-US" sz="2400" dirty="0">
                <a:latin typeface="Rockwell" pitchFamily="18" charset="0"/>
              </a:rPr>
              <a:t> molar </a:t>
            </a:r>
            <a:r>
              <a:rPr lang="en-US" sz="2400" dirty="0" err="1">
                <a:latin typeface="Rockwell" pitchFamily="18" charset="0"/>
              </a:rPr>
              <a:t>tiga</a:t>
            </a:r>
            <a:r>
              <a:rPr lang="en-US" sz="2400" dirty="0">
                <a:latin typeface="Rockwell" pitchFamily="18" charset="0"/>
              </a:rPr>
              <a:t> </a:t>
            </a:r>
            <a:r>
              <a:rPr lang="en-US" sz="2400" dirty="0" err="1">
                <a:latin typeface="Rockwell" pitchFamily="18" charset="0"/>
              </a:rPr>
              <a:t>mandibula</a:t>
            </a:r>
            <a:r>
              <a:rPr lang="en-US" sz="2400" dirty="0">
                <a:latin typeface="Rockwell" pitchFamily="18" charset="0"/>
              </a:rPr>
              <a:t> </a:t>
            </a:r>
            <a:r>
              <a:rPr lang="en-US" sz="2400" dirty="0" err="1">
                <a:latin typeface="Rockwell" pitchFamily="18" charset="0"/>
              </a:rPr>
              <a:t>tanpa</a:t>
            </a:r>
            <a:r>
              <a:rPr lang="en-US" sz="2400" dirty="0">
                <a:latin typeface="Rockwell" pitchFamily="18" charset="0"/>
              </a:rPr>
              <a:t> </a:t>
            </a:r>
            <a:r>
              <a:rPr lang="en-US" sz="2400" dirty="0" err="1">
                <a:latin typeface="Rockwell" pitchFamily="18" charset="0"/>
              </a:rPr>
              <a:t>impaksi</a:t>
            </a:r>
            <a:r>
              <a:rPr lang="en-US" sz="2400" dirty="0">
                <a:latin typeface="Rockwell" pitchFamily="18" charset="0"/>
              </a:rPr>
              <a:t> </a:t>
            </a:r>
            <a:r>
              <a:rPr lang="en-US" sz="2400" dirty="0" err="1">
                <a:latin typeface="Rockwell" pitchFamily="18" charset="0"/>
              </a:rPr>
              <a:t>dengan</a:t>
            </a:r>
            <a:r>
              <a:rPr lang="en-US" sz="2400" dirty="0">
                <a:latin typeface="Rockwell" pitchFamily="18" charset="0"/>
              </a:rPr>
              <a:t> </a:t>
            </a:r>
            <a:r>
              <a:rPr lang="en-US" sz="2400" dirty="0" err="1">
                <a:latin typeface="Rockwell" pitchFamily="18" charset="0"/>
              </a:rPr>
              <a:t>melakukan</a:t>
            </a:r>
            <a:r>
              <a:rPr lang="en-US" sz="2400" dirty="0">
                <a:latin typeface="Rockwell" pitchFamily="18" charset="0"/>
              </a:rPr>
              <a:t> </a:t>
            </a:r>
            <a:r>
              <a:rPr lang="en-US" sz="2400" dirty="0" err="1">
                <a:latin typeface="Rockwell" pitchFamily="18" charset="0"/>
              </a:rPr>
              <a:t>uji</a:t>
            </a:r>
            <a:r>
              <a:rPr lang="en-US" sz="2400" dirty="0">
                <a:latin typeface="Rockwell" pitchFamily="18" charset="0"/>
              </a:rPr>
              <a:t> </a:t>
            </a:r>
            <a:r>
              <a:rPr lang="en-US" sz="2400" dirty="0" err="1">
                <a:latin typeface="Rockwell" pitchFamily="18" charset="0"/>
              </a:rPr>
              <a:t>statistik</a:t>
            </a:r>
            <a:r>
              <a:rPr lang="en-US" sz="2400" dirty="0">
                <a:latin typeface="Rockwell" pitchFamily="18" charset="0"/>
              </a:rPr>
              <a:t>.   </a:t>
            </a:r>
            <a:r>
              <a:rPr lang="en-US" sz="2400" dirty="0" err="1">
                <a:latin typeface="Rockwell" pitchFamily="18" charset="0"/>
              </a:rPr>
              <a:t>Sebelumnya</a:t>
            </a:r>
            <a:r>
              <a:rPr lang="en-US" sz="2400" dirty="0">
                <a:latin typeface="Rockwell" pitchFamily="18" charset="0"/>
              </a:rPr>
              <a:t> </a:t>
            </a:r>
            <a:r>
              <a:rPr lang="en-US" sz="2400" dirty="0" err="1">
                <a:latin typeface="Rockwell" pitchFamily="18" charset="0"/>
              </a:rPr>
              <a:t>dilakukan</a:t>
            </a:r>
            <a:r>
              <a:rPr lang="en-US" sz="2400" dirty="0">
                <a:latin typeface="Rockwell" pitchFamily="18" charset="0"/>
              </a:rPr>
              <a:t> </a:t>
            </a:r>
            <a:r>
              <a:rPr lang="en-US" sz="2400" dirty="0" err="1">
                <a:latin typeface="Rockwell" pitchFamily="18" charset="0"/>
              </a:rPr>
              <a:t>uji</a:t>
            </a:r>
            <a:r>
              <a:rPr lang="en-US" sz="2400" dirty="0">
                <a:latin typeface="Rockwell" pitchFamily="18" charset="0"/>
              </a:rPr>
              <a:t> </a:t>
            </a:r>
            <a:r>
              <a:rPr lang="en-US" sz="2400" dirty="0" err="1">
                <a:latin typeface="Rockwell" pitchFamily="18" charset="0"/>
              </a:rPr>
              <a:t>normalitas</a:t>
            </a:r>
            <a:r>
              <a:rPr lang="en-US" sz="2400" dirty="0">
                <a:latin typeface="Rockwell" pitchFamily="18" charset="0"/>
              </a:rPr>
              <a:t> data </a:t>
            </a:r>
            <a:r>
              <a:rPr lang="en-US" sz="2400" dirty="0" err="1">
                <a:latin typeface="Rockwell" pitchFamily="18" charset="0"/>
              </a:rPr>
              <a:t>dengan</a:t>
            </a:r>
            <a:r>
              <a:rPr lang="en-US" sz="2400" dirty="0">
                <a:latin typeface="Rockwell" pitchFamily="18" charset="0"/>
              </a:rPr>
              <a:t> </a:t>
            </a:r>
            <a:r>
              <a:rPr lang="en-US" sz="2400" dirty="0" err="1">
                <a:latin typeface="Rockwell" pitchFamily="18" charset="0"/>
              </a:rPr>
              <a:t>menggunakan</a:t>
            </a:r>
            <a:r>
              <a:rPr lang="en-US" sz="2400" dirty="0">
                <a:latin typeface="Rockwell" pitchFamily="18" charset="0"/>
              </a:rPr>
              <a:t> Shapiro-</a:t>
            </a:r>
            <a:r>
              <a:rPr lang="en-US" sz="2400" dirty="0" err="1">
                <a:latin typeface="Rockwell" pitchFamily="18" charset="0"/>
              </a:rPr>
              <a:t>Wilk</a:t>
            </a:r>
            <a:r>
              <a:rPr lang="en-US" sz="2400" dirty="0">
                <a:latin typeface="Rockwell" pitchFamily="18" charset="0"/>
              </a:rPr>
              <a:t>, </a:t>
            </a:r>
            <a:r>
              <a:rPr lang="en-US" sz="2400" dirty="0" err="1">
                <a:latin typeface="Rockwell" pitchFamily="18" charset="0"/>
              </a:rPr>
              <a:t>karena</a:t>
            </a:r>
            <a:r>
              <a:rPr lang="en-US" sz="2400" dirty="0">
                <a:latin typeface="Rockwell" pitchFamily="18" charset="0"/>
              </a:rPr>
              <a:t> </a:t>
            </a:r>
            <a:r>
              <a:rPr lang="en-US" sz="2400" dirty="0" err="1">
                <a:latin typeface="Rockwell" pitchFamily="18" charset="0"/>
              </a:rPr>
              <a:t>subjek</a:t>
            </a:r>
            <a:r>
              <a:rPr lang="en-US" sz="2400" dirty="0">
                <a:latin typeface="Rockwell" pitchFamily="18" charset="0"/>
              </a:rPr>
              <a:t> </a:t>
            </a:r>
            <a:r>
              <a:rPr lang="en-US" sz="2400" dirty="0" err="1">
                <a:latin typeface="Rockwell" pitchFamily="18" charset="0"/>
              </a:rPr>
              <a:t>penelitian</a:t>
            </a:r>
            <a:r>
              <a:rPr lang="en-US" sz="2400" dirty="0">
                <a:latin typeface="Rockwell" pitchFamily="18" charset="0"/>
              </a:rPr>
              <a:t> </a:t>
            </a:r>
            <a:r>
              <a:rPr lang="en-US" sz="2400" dirty="0" err="1">
                <a:latin typeface="Rockwell" pitchFamily="18" charset="0"/>
              </a:rPr>
              <a:t>kurang</a:t>
            </a:r>
            <a:r>
              <a:rPr lang="en-US" sz="2400" dirty="0">
                <a:latin typeface="Rockwell" pitchFamily="18" charset="0"/>
              </a:rPr>
              <a:t> </a:t>
            </a:r>
            <a:r>
              <a:rPr lang="en-US" sz="2400" dirty="0" err="1">
                <a:latin typeface="Rockwell" pitchFamily="18" charset="0"/>
              </a:rPr>
              <a:t>dari</a:t>
            </a:r>
            <a:r>
              <a:rPr lang="en-US" sz="2400" dirty="0">
                <a:latin typeface="Rockwell" pitchFamily="18" charset="0"/>
              </a:rPr>
              <a:t> 50. </a:t>
            </a:r>
            <a:r>
              <a:rPr lang="en-US" sz="2400" dirty="0" err="1">
                <a:latin typeface="Rockwell" pitchFamily="18" charset="0"/>
              </a:rPr>
              <a:t>Jika</a:t>
            </a:r>
            <a:r>
              <a:rPr lang="en-US" sz="2400" dirty="0">
                <a:latin typeface="Rockwell" pitchFamily="18" charset="0"/>
              </a:rPr>
              <a:t> </a:t>
            </a:r>
            <a:r>
              <a:rPr lang="en-US" sz="2400" dirty="0" err="1">
                <a:latin typeface="Rockwell" pitchFamily="18" charset="0"/>
              </a:rPr>
              <a:t>diperoleh</a:t>
            </a:r>
            <a:r>
              <a:rPr lang="en-US" sz="2400" dirty="0">
                <a:latin typeface="Rockwell" pitchFamily="18" charset="0"/>
              </a:rPr>
              <a:t> </a:t>
            </a:r>
            <a:r>
              <a:rPr lang="en-US" sz="2400" dirty="0" err="1">
                <a:latin typeface="Rockwell" pitchFamily="18" charset="0"/>
              </a:rPr>
              <a:t>hasil</a:t>
            </a:r>
            <a:r>
              <a:rPr lang="en-US" sz="2400" dirty="0">
                <a:latin typeface="Rockwell" pitchFamily="18" charset="0"/>
              </a:rPr>
              <a:t> </a:t>
            </a:r>
            <a:r>
              <a:rPr lang="en-US" sz="2400" dirty="0" err="1">
                <a:latin typeface="Rockwell" pitchFamily="18" charset="0"/>
              </a:rPr>
              <a:t>nilai</a:t>
            </a:r>
            <a:r>
              <a:rPr lang="en-US" sz="2400" dirty="0">
                <a:latin typeface="Rockwell" pitchFamily="18" charset="0"/>
              </a:rPr>
              <a:t> p-value </a:t>
            </a:r>
            <a:r>
              <a:rPr lang="en-US" sz="2400" dirty="0" err="1">
                <a:latin typeface="Rockwell" pitchFamily="18" charset="0"/>
              </a:rPr>
              <a:t>tingkat</a:t>
            </a:r>
            <a:r>
              <a:rPr lang="en-US" sz="2400" dirty="0">
                <a:latin typeface="Rockwell" pitchFamily="18" charset="0"/>
              </a:rPr>
              <a:t> </a:t>
            </a:r>
            <a:r>
              <a:rPr lang="en-US" sz="2400" dirty="0" err="1">
                <a:latin typeface="Rockwell" pitchFamily="18" charset="0"/>
              </a:rPr>
              <a:t>kemandirian</a:t>
            </a:r>
            <a:r>
              <a:rPr lang="en-US" sz="2400" dirty="0">
                <a:latin typeface="Rockwell" pitchFamily="18" charset="0"/>
              </a:rPr>
              <a:t> </a:t>
            </a:r>
            <a:r>
              <a:rPr lang="en-US" sz="2400" dirty="0" err="1">
                <a:latin typeface="Rockwell" pitchFamily="18" charset="0"/>
              </a:rPr>
              <a:t>lebih</a:t>
            </a:r>
            <a:r>
              <a:rPr lang="en-US" sz="2400" dirty="0">
                <a:latin typeface="Rockwell" pitchFamily="18" charset="0"/>
              </a:rPr>
              <a:t> </a:t>
            </a:r>
            <a:r>
              <a:rPr lang="en-US" sz="2400" dirty="0" err="1">
                <a:latin typeface="Rockwell" pitchFamily="18" charset="0"/>
              </a:rPr>
              <a:t>dari</a:t>
            </a:r>
            <a:r>
              <a:rPr lang="en-US" sz="2400" dirty="0">
                <a:latin typeface="Rockwell" pitchFamily="18" charset="0"/>
              </a:rPr>
              <a:t> 0,05 </a:t>
            </a:r>
            <a:r>
              <a:rPr lang="en-US" sz="2400" dirty="0" err="1">
                <a:latin typeface="Rockwell" pitchFamily="18" charset="0"/>
              </a:rPr>
              <a:t>ini</a:t>
            </a:r>
            <a:r>
              <a:rPr lang="en-US" sz="2400" dirty="0">
                <a:latin typeface="Rockwell" pitchFamily="18" charset="0"/>
              </a:rPr>
              <a:t> </a:t>
            </a:r>
            <a:r>
              <a:rPr lang="en-US" sz="2400" dirty="0" err="1">
                <a:latin typeface="Rockwell" pitchFamily="18" charset="0"/>
              </a:rPr>
              <a:t>menunjukan</a:t>
            </a:r>
            <a:r>
              <a:rPr lang="en-US" sz="2400" dirty="0">
                <a:latin typeface="Rockwell" pitchFamily="18" charset="0"/>
              </a:rPr>
              <a:t> </a:t>
            </a:r>
            <a:r>
              <a:rPr lang="en-US" sz="2400" dirty="0" err="1">
                <a:latin typeface="Rockwell" pitchFamily="18" charset="0"/>
              </a:rPr>
              <a:t>bahwa</a:t>
            </a:r>
            <a:r>
              <a:rPr lang="en-US" sz="2400" dirty="0">
                <a:latin typeface="Rockwell" pitchFamily="18" charset="0"/>
              </a:rPr>
              <a:t> data </a:t>
            </a:r>
            <a:r>
              <a:rPr lang="en-US" sz="2400" dirty="0" err="1">
                <a:latin typeface="Rockwell" pitchFamily="18" charset="0"/>
              </a:rPr>
              <a:t>tersebut</a:t>
            </a:r>
            <a:r>
              <a:rPr lang="en-US" sz="2400" dirty="0">
                <a:latin typeface="Rockwell" pitchFamily="18" charset="0"/>
              </a:rPr>
              <a:t> normal. </a:t>
            </a:r>
            <a:r>
              <a:rPr lang="en-US" sz="2400" dirty="0" err="1">
                <a:latin typeface="Rockwell" pitchFamily="18" charset="0"/>
              </a:rPr>
              <a:t>Setelah</a:t>
            </a:r>
            <a:r>
              <a:rPr lang="en-US" sz="2400" dirty="0">
                <a:latin typeface="Rockwell" pitchFamily="18" charset="0"/>
              </a:rPr>
              <a:t> </a:t>
            </a:r>
            <a:r>
              <a:rPr lang="en-US" sz="2400" dirty="0" err="1">
                <a:latin typeface="Rockwell" pitchFamily="18" charset="0"/>
              </a:rPr>
              <a:t>itu</a:t>
            </a:r>
            <a:r>
              <a:rPr lang="en-US" sz="2400" dirty="0">
                <a:latin typeface="Rockwell" pitchFamily="18" charset="0"/>
              </a:rPr>
              <a:t> </a:t>
            </a:r>
            <a:r>
              <a:rPr lang="en-US" sz="2400" dirty="0" err="1">
                <a:latin typeface="Rockwell" pitchFamily="18" charset="0"/>
              </a:rPr>
              <a:t>lakukan</a:t>
            </a:r>
            <a:r>
              <a:rPr lang="en-US" sz="2400" dirty="0">
                <a:latin typeface="Rockwell" pitchFamily="18" charset="0"/>
              </a:rPr>
              <a:t> </a:t>
            </a:r>
            <a:r>
              <a:rPr lang="en-US" sz="2400" dirty="0" err="1">
                <a:latin typeface="Rockwell" pitchFamily="18" charset="0"/>
              </a:rPr>
              <a:t>uji</a:t>
            </a:r>
            <a:r>
              <a:rPr lang="en-US" sz="2400" dirty="0">
                <a:latin typeface="Rockwell" pitchFamily="18" charset="0"/>
              </a:rPr>
              <a:t> t </a:t>
            </a:r>
            <a:r>
              <a:rPr lang="en-US" sz="2400" dirty="0" err="1">
                <a:latin typeface="Rockwell" pitchFamily="18" charset="0"/>
              </a:rPr>
              <a:t>independen</a:t>
            </a:r>
            <a:r>
              <a:rPr lang="en-US" sz="2400" dirty="0">
                <a:latin typeface="Rockwell" pitchFamily="18" charset="0"/>
              </a:rPr>
              <a:t>, </a:t>
            </a:r>
            <a:r>
              <a:rPr lang="en-US" sz="2400" dirty="0" err="1">
                <a:latin typeface="Rockwell" pitchFamily="18" charset="0"/>
              </a:rPr>
              <a:t>untuk</a:t>
            </a:r>
            <a:r>
              <a:rPr lang="en-US" sz="2400" dirty="0">
                <a:latin typeface="Rockwell" pitchFamily="18" charset="0"/>
              </a:rPr>
              <a:t> </a:t>
            </a:r>
            <a:r>
              <a:rPr lang="en-US" sz="2400" dirty="0" err="1">
                <a:latin typeface="Rockwell" pitchFamily="18" charset="0"/>
              </a:rPr>
              <a:t>membandingkan</a:t>
            </a:r>
            <a:r>
              <a:rPr lang="en-US" sz="2400" dirty="0">
                <a:latin typeface="Rockwell" pitchFamily="18" charset="0"/>
              </a:rPr>
              <a:t> </a:t>
            </a:r>
            <a:r>
              <a:rPr lang="en-US" sz="2400" dirty="0" err="1">
                <a:latin typeface="Rockwell" pitchFamily="18" charset="0"/>
              </a:rPr>
              <a:t>dua</a:t>
            </a:r>
            <a:r>
              <a:rPr lang="en-US" sz="2400" dirty="0">
                <a:latin typeface="Rockwell" pitchFamily="18" charset="0"/>
              </a:rPr>
              <a:t> </a:t>
            </a:r>
            <a:r>
              <a:rPr lang="en-US" sz="2400" dirty="0" err="1">
                <a:latin typeface="Rockwell" pitchFamily="18" charset="0"/>
              </a:rPr>
              <a:t>kelompok</a:t>
            </a:r>
            <a:r>
              <a:rPr lang="en-US" sz="2400" dirty="0">
                <a:latin typeface="Rockwell" pitchFamily="18" charset="0"/>
              </a:rPr>
              <a:t> yang </a:t>
            </a:r>
            <a:r>
              <a:rPr lang="en-US" sz="2400" dirty="0" err="1" smtClean="0">
                <a:latin typeface="Rockwell" pitchFamily="18" charset="0"/>
              </a:rPr>
              <a:t>berbeda</a:t>
            </a:r>
            <a:r>
              <a:rPr lang="en-US" sz="2400" dirty="0" smtClean="0">
                <a:latin typeface="Rockwell" pitchFamily="18" charset="0"/>
              </a:rPr>
              <a:t>.</a:t>
            </a:r>
            <a:endParaRPr lang="en-US" sz="2400" dirty="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a:p>
            <a:endParaRPr lang="en-US" sz="2400" dirty="0" smtClean="0">
              <a:latin typeface="Rockwell" pitchFamily="18" charset="0"/>
            </a:endParaRPr>
          </a:p>
          <a:p>
            <a:endParaRPr lang="en-US" sz="2400" dirty="0">
              <a:latin typeface="Rockwell" pitchFamily="18" charset="0"/>
            </a:endParaRPr>
          </a:p>
        </p:txBody>
      </p:sp>
      <p:sp>
        <p:nvSpPr>
          <p:cNvPr id="15" name="Rectangle 14"/>
          <p:cNvSpPr/>
          <p:nvPr/>
        </p:nvSpPr>
        <p:spPr>
          <a:xfrm>
            <a:off x="14334209" y="6066558"/>
            <a:ext cx="15570448" cy="40349507"/>
          </a:xfrm>
          <a:prstGeom prst="rect">
            <a:avLst/>
          </a:prstGeom>
        </p:spPr>
        <p:txBody>
          <a:bodyPr wrap="square">
            <a:spAutoFit/>
          </a:bodyPr>
          <a:lstStyle/>
          <a:p>
            <a:pPr algn="just"/>
            <a:r>
              <a:rPr lang="id-ID" sz="3600" b="1" dirty="0" smtClean="0">
                <a:latin typeface="Arial Black" pitchFamily="34" charset="0"/>
              </a:rPr>
              <a:t>Hasil </a:t>
            </a:r>
            <a:r>
              <a:rPr lang="id-ID" sz="3600" b="1" dirty="0">
                <a:latin typeface="Arial Black" pitchFamily="34" charset="0"/>
              </a:rPr>
              <a:t>penelitian</a:t>
            </a:r>
            <a:r>
              <a:rPr lang="id-ID" sz="3600" b="1" dirty="0"/>
              <a:t>: </a:t>
            </a:r>
            <a:endParaRPr lang="en-US" sz="3600" b="1" dirty="0" smtClean="0"/>
          </a:p>
          <a:p>
            <a:pPr algn="just"/>
            <a:endParaRPr lang="en-US" sz="3600" b="1" dirty="0" smtClean="0"/>
          </a:p>
          <a:p>
            <a:pPr algn="just"/>
            <a:r>
              <a:rPr lang="id-ID" sz="2400" dirty="0" smtClean="0">
                <a:latin typeface="Rockwell" pitchFamily="18" charset="0"/>
              </a:rPr>
              <a:t>Dari </a:t>
            </a:r>
            <a:r>
              <a:rPr lang="id-ID" sz="2400" dirty="0">
                <a:latin typeface="Rockwell" pitchFamily="18" charset="0"/>
              </a:rPr>
              <a:t>hasil penelitian ini telah diketahui bahwa terdapat perbedaan ketebalan angulus mandibula </a:t>
            </a:r>
            <a:r>
              <a:rPr lang="id-ID" sz="2400" dirty="0" smtClean="0">
                <a:latin typeface="Rockwell" pitchFamily="18" charset="0"/>
              </a:rPr>
              <a:t>antara</a:t>
            </a:r>
            <a:r>
              <a:rPr lang="en-US" sz="2400" dirty="0" smtClean="0">
                <a:latin typeface="Rockwell" pitchFamily="18" charset="0"/>
              </a:rPr>
              <a:t> </a:t>
            </a:r>
            <a:r>
              <a:rPr lang="id-ID" sz="2400" dirty="0" smtClean="0">
                <a:latin typeface="Rockwell" pitchFamily="18" charset="0"/>
              </a:rPr>
              <a:t>kelompok </a:t>
            </a:r>
            <a:r>
              <a:rPr lang="id-ID" sz="2400" dirty="0">
                <a:latin typeface="Rockwell" pitchFamily="18" charset="0"/>
              </a:rPr>
              <a:t>impaksi mesioangular dengan kelompok molar tiga mandibula tanpa impaksi dengan nilai rerata ketebalan angulus mandibula pada kelompok impaksi </a:t>
            </a:r>
            <a:r>
              <a:rPr lang="id-ID" sz="2400" dirty="0" smtClean="0">
                <a:latin typeface="Rockwell" pitchFamily="18" charset="0"/>
              </a:rPr>
              <a:t>mesioangular </a:t>
            </a:r>
            <a:r>
              <a:rPr lang="id-ID" sz="2400" dirty="0">
                <a:latin typeface="Rockwell" pitchFamily="18" charset="0"/>
              </a:rPr>
              <a:t>gigi molar tiga mandibula sebesar 31,3877 mm dan kelompok gigi molar tiga tanpa impaksi yaitu 37,1027 mm. Menurut hasil uji independent t-test </a:t>
            </a:r>
            <a:r>
              <a:rPr lang="id-ID" sz="2400" dirty="0" smtClean="0">
                <a:latin typeface="Rockwell" pitchFamily="18" charset="0"/>
              </a:rPr>
              <a:t>terdapat</a:t>
            </a:r>
            <a:r>
              <a:rPr lang="en-US" sz="2400" dirty="0" smtClean="0">
                <a:latin typeface="Rockwell" pitchFamily="18" charset="0"/>
              </a:rPr>
              <a:t> </a:t>
            </a:r>
            <a:r>
              <a:rPr lang="id-ID" sz="2400" dirty="0" smtClean="0">
                <a:latin typeface="Rockwell" pitchFamily="18" charset="0"/>
              </a:rPr>
              <a:t>perbedaan </a:t>
            </a:r>
            <a:r>
              <a:rPr lang="id-ID" sz="2400" dirty="0">
                <a:latin typeface="Rockwell" pitchFamily="18" charset="0"/>
              </a:rPr>
              <a:t>yang bermakna (p &lt; 0,05). </a:t>
            </a:r>
            <a:endParaRPr lang="en-US" sz="2400" dirty="0" smtClean="0">
              <a:latin typeface="Rockwell" pitchFamily="18" charset="0"/>
            </a:endParaRPr>
          </a:p>
          <a:p>
            <a:pPr algn="just"/>
            <a:endParaRPr lang="en-US" sz="2400" dirty="0">
              <a:latin typeface="Arial Black" pitchFamily="34" charset="0"/>
            </a:endParaRPr>
          </a:p>
          <a:p>
            <a:pPr algn="just"/>
            <a:endParaRPr lang="en-US" sz="2400" dirty="0" smtClean="0">
              <a:latin typeface="Arial Black" pitchFamily="34" charset="0"/>
            </a:endParaRPr>
          </a:p>
          <a:p>
            <a:endParaRPr lang="en-US" dirty="0" smtClean="0"/>
          </a:p>
          <a:p>
            <a:endParaRPr lang="en-US" dirty="0"/>
          </a:p>
          <a:p>
            <a:endParaRPr lang="en-US" dirty="0" smtClean="0"/>
          </a:p>
          <a:p>
            <a:endParaRPr lang="en-US" dirty="0" smtClean="0"/>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endParaRPr lang="en-US" sz="3600" b="1" dirty="0">
              <a:latin typeface="Arial Black" pitchFamily="34" charset="0"/>
            </a:endParaRPr>
          </a:p>
          <a:p>
            <a:endParaRPr lang="en-US" sz="3600" b="1" dirty="0" smtClean="0">
              <a:latin typeface="Arial Black" pitchFamily="34" charset="0"/>
            </a:endParaRPr>
          </a:p>
          <a:p>
            <a:r>
              <a:rPr lang="id-ID" sz="3600" b="1" dirty="0" smtClean="0">
                <a:latin typeface="Arial Black" pitchFamily="34" charset="0"/>
              </a:rPr>
              <a:t>Kesimpulan </a:t>
            </a:r>
            <a:r>
              <a:rPr lang="id-ID" sz="3600" b="1" dirty="0" smtClean="0">
                <a:latin typeface="Arial Black" pitchFamily="34" charset="0"/>
              </a:rPr>
              <a:t>dan Saran: </a:t>
            </a:r>
            <a:endParaRPr lang="en-US" sz="3600" b="1" dirty="0" smtClean="0">
              <a:latin typeface="Arial Black" pitchFamily="34" charset="0"/>
            </a:endParaRPr>
          </a:p>
          <a:p>
            <a:endParaRPr lang="en-US" sz="3600" b="1" dirty="0" smtClean="0">
              <a:latin typeface="Arial Black" pitchFamily="34" charset="0"/>
            </a:endParaRPr>
          </a:p>
          <a:p>
            <a:r>
              <a:rPr lang="id-ID" sz="2400" dirty="0" smtClean="0">
                <a:latin typeface="Rockwell" pitchFamily="18" charset="0"/>
              </a:rPr>
              <a:t>Disarankan </a:t>
            </a:r>
            <a:r>
              <a:rPr lang="id-ID" sz="2400" dirty="0">
                <a:latin typeface="Rockwell" pitchFamily="18" charset="0"/>
              </a:rPr>
              <a:t>agar menggunakan foto rontgen dengan penampang 3 dimensi agar pengukuran ketebalan angulus mandibula dapat sesuai.</a:t>
            </a:r>
            <a:endParaRPr lang="en-US" sz="2400" dirty="0">
              <a:latin typeface="Rockwell" pitchFamily="18" charset="0"/>
            </a:endParaRPr>
          </a:p>
          <a:p>
            <a:r>
              <a:rPr lang="id-ID" dirty="0"/>
              <a:t> </a:t>
            </a:r>
            <a:endParaRPr lang="en-US" sz="3600" dirty="0" smtClean="0">
              <a:latin typeface="Arial Black" pitchFamily="34" charset="0"/>
            </a:endParaRPr>
          </a:p>
          <a:p>
            <a:r>
              <a:rPr lang="en-US" sz="3600" b="1" dirty="0" err="1" smtClean="0">
                <a:latin typeface="Arial Black" pitchFamily="34" charset="0"/>
              </a:rPr>
              <a:t>Daftar</a:t>
            </a:r>
            <a:r>
              <a:rPr lang="en-US" sz="3600" b="1" dirty="0" smtClean="0">
                <a:latin typeface="Arial Black" pitchFamily="34" charset="0"/>
              </a:rPr>
              <a:t> </a:t>
            </a:r>
            <a:r>
              <a:rPr lang="en-US" sz="3600" b="1" dirty="0" err="1" smtClean="0">
                <a:latin typeface="Arial Black" pitchFamily="34" charset="0"/>
              </a:rPr>
              <a:t>Pustaka</a:t>
            </a:r>
            <a:r>
              <a:rPr lang="en-US" sz="3600" b="1" dirty="0" smtClean="0">
                <a:latin typeface="Arial Black" pitchFamily="34" charset="0"/>
              </a:rPr>
              <a:t> :</a:t>
            </a:r>
          </a:p>
          <a:p>
            <a:endParaRPr lang="en-US" sz="3600" b="1" dirty="0">
              <a:latin typeface="Arial Black" pitchFamily="34" charset="0"/>
            </a:endParaRPr>
          </a:p>
          <a:p>
            <a:pPr marL="342900" marR="810260" lvl="0" indent="-342900" algn="just">
              <a:lnSpc>
                <a:spcPct val="150000"/>
              </a:lnSpc>
              <a:spcBef>
                <a:spcPts val="5"/>
              </a:spcBef>
              <a:spcAft>
                <a:spcPts val="0"/>
              </a:spcAft>
              <a:buSzPts val="1200"/>
              <a:buFont typeface="Times New Roman"/>
              <a:buAutoNum type="arabicPeriod"/>
              <a:tabLst>
                <a:tab pos="716915" algn="l"/>
              </a:tabLst>
            </a:pPr>
            <a:r>
              <a:rPr lang="id-ID" sz="2400" dirty="0">
                <a:latin typeface="Times New Roman"/>
                <a:ea typeface="Times New Roman"/>
              </a:rPr>
              <a:t>Rahayu S. 2014. Odontektomi, tatalaksana gigi bungsu impaksi. </a:t>
            </a:r>
            <a:r>
              <a:rPr lang="id-ID" sz="2400" i="1" dirty="0">
                <a:latin typeface="Times New Roman"/>
                <a:ea typeface="Times New Roman"/>
              </a:rPr>
              <a:t>E-Journal</a:t>
            </a:r>
            <a:r>
              <a:rPr lang="id-ID" sz="2400" i="1" spc="5" dirty="0">
                <a:latin typeface="Times New Roman"/>
                <a:ea typeface="Times New Roman"/>
              </a:rPr>
              <a:t> </a:t>
            </a:r>
            <a:r>
              <a:rPr lang="id-ID" sz="2400" i="1" dirty="0">
                <a:latin typeface="Times New Roman"/>
                <a:ea typeface="Times New Roman"/>
              </a:rPr>
              <a:t>WIDYA </a:t>
            </a:r>
            <a:r>
              <a:rPr lang="id-ID" sz="2400" dirty="0">
                <a:latin typeface="Times New Roman"/>
                <a:ea typeface="Times New Roman"/>
              </a:rPr>
              <a:t>kesehatan dan lingkungan, Vol 1(2):</a:t>
            </a:r>
            <a:r>
              <a:rPr lang="id-ID" sz="2400" spc="-40" dirty="0">
                <a:latin typeface="Times New Roman"/>
                <a:ea typeface="Times New Roman"/>
              </a:rPr>
              <a:t> </a:t>
            </a:r>
            <a:r>
              <a:rPr lang="id-ID" sz="2400" dirty="0">
                <a:latin typeface="Times New Roman"/>
                <a:ea typeface="Times New Roman"/>
              </a:rPr>
              <a:t>81-9</a:t>
            </a:r>
            <a:endParaRPr lang="en-US" sz="2000" dirty="0">
              <a:latin typeface="Times New Roman"/>
              <a:ea typeface="Times New Roman"/>
            </a:endParaRPr>
          </a:p>
          <a:p>
            <a:pPr marL="342900" marR="809625" lvl="0" indent="-342900" algn="just">
              <a:lnSpc>
                <a:spcPct val="150000"/>
              </a:lnSpc>
              <a:spcAft>
                <a:spcPts val="0"/>
              </a:spcAft>
              <a:buSzPts val="1200"/>
              <a:buFont typeface="Times New Roman"/>
              <a:buAutoNum type="arabicPeriod"/>
              <a:tabLst>
                <a:tab pos="716915" algn="l"/>
              </a:tabLst>
            </a:pPr>
            <a:r>
              <a:rPr lang="id-ID" sz="2400" dirty="0">
                <a:latin typeface="Times New Roman"/>
                <a:ea typeface="Times New Roman"/>
              </a:rPr>
              <a:t>Archer WH. 1975. </a:t>
            </a:r>
            <a:r>
              <a:rPr lang="id-ID" sz="2400" i="1" dirty="0">
                <a:latin typeface="Times New Roman"/>
                <a:ea typeface="Times New Roman"/>
              </a:rPr>
              <a:t>Impacted Teeth </a:t>
            </a:r>
            <a:r>
              <a:rPr lang="id-ID" sz="2400" dirty="0">
                <a:latin typeface="Times New Roman"/>
                <a:ea typeface="Times New Roman"/>
              </a:rPr>
              <a:t>in </a:t>
            </a:r>
            <a:r>
              <a:rPr lang="id-ID" sz="2400" i="1" dirty="0">
                <a:latin typeface="Times New Roman"/>
                <a:ea typeface="Times New Roman"/>
              </a:rPr>
              <a:t>Oral and maxillofacial surgery</a:t>
            </a:r>
            <a:r>
              <a:rPr lang="id-ID" sz="2400" dirty="0">
                <a:latin typeface="Times New Roman"/>
                <a:ea typeface="Times New Roman"/>
              </a:rPr>
              <a:t>, 5</a:t>
            </a:r>
            <a:r>
              <a:rPr lang="id-ID" sz="2400" baseline="30000" dirty="0">
                <a:latin typeface="Times New Roman"/>
                <a:ea typeface="Times New Roman"/>
              </a:rPr>
              <a:t>th</a:t>
            </a:r>
            <a:r>
              <a:rPr lang="id-ID" sz="2400" spc="5" dirty="0">
                <a:latin typeface="Times New Roman"/>
                <a:ea typeface="Times New Roman"/>
              </a:rPr>
              <a:t> </a:t>
            </a:r>
            <a:r>
              <a:rPr lang="id-ID" sz="2400" dirty="0">
                <a:latin typeface="Times New Roman"/>
                <a:ea typeface="Times New Roman"/>
              </a:rPr>
              <a:t>edition.</a:t>
            </a:r>
            <a:r>
              <a:rPr lang="id-ID" sz="2400" spc="5" dirty="0">
                <a:latin typeface="Times New Roman"/>
                <a:ea typeface="Times New Roman"/>
              </a:rPr>
              <a:t> </a:t>
            </a:r>
            <a:r>
              <a:rPr lang="id-ID" sz="2400" dirty="0">
                <a:latin typeface="Times New Roman"/>
                <a:ea typeface="Times New Roman"/>
              </a:rPr>
              <a:t>Philadelphia:</a:t>
            </a:r>
            <a:r>
              <a:rPr lang="id-ID" sz="2400" spc="-35" dirty="0">
                <a:latin typeface="Times New Roman"/>
                <a:ea typeface="Times New Roman"/>
              </a:rPr>
              <a:t> </a:t>
            </a:r>
            <a:r>
              <a:rPr lang="id-ID" sz="2400" dirty="0">
                <a:latin typeface="Times New Roman"/>
                <a:ea typeface="Times New Roman"/>
              </a:rPr>
              <a:t>WB</a:t>
            </a:r>
            <a:r>
              <a:rPr lang="id-ID" sz="2400" spc="-25" dirty="0">
                <a:latin typeface="Times New Roman"/>
                <a:ea typeface="Times New Roman"/>
              </a:rPr>
              <a:t> </a:t>
            </a:r>
            <a:r>
              <a:rPr lang="id-ID" sz="2400" dirty="0">
                <a:latin typeface="Times New Roman"/>
                <a:ea typeface="Times New Roman"/>
              </a:rPr>
              <a:t>Saunders</a:t>
            </a:r>
            <a:r>
              <a:rPr lang="id-ID" sz="2400" spc="-10" dirty="0">
                <a:latin typeface="Times New Roman"/>
                <a:ea typeface="Times New Roman"/>
              </a:rPr>
              <a:t> </a:t>
            </a:r>
            <a:r>
              <a:rPr lang="id-ID" sz="2400" dirty="0">
                <a:latin typeface="Times New Roman"/>
                <a:ea typeface="Times New Roman"/>
              </a:rPr>
              <a:t>Co,vol</a:t>
            </a:r>
            <a:r>
              <a:rPr lang="id-ID" sz="2400" spc="-5" dirty="0">
                <a:latin typeface="Times New Roman"/>
                <a:ea typeface="Times New Roman"/>
              </a:rPr>
              <a:t> </a:t>
            </a:r>
            <a:r>
              <a:rPr lang="id-ID" sz="2400" dirty="0">
                <a:latin typeface="Times New Roman"/>
                <a:ea typeface="Times New Roman"/>
              </a:rPr>
              <a:t>1:</a:t>
            </a:r>
            <a:r>
              <a:rPr lang="id-ID" sz="2400" spc="-35" dirty="0">
                <a:latin typeface="Times New Roman"/>
                <a:ea typeface="Times New Roman"/>
              </a:rPr>
              <a:t> </a:t>
            </a:r>
            <a:r>
              <a:rPr lang="id-ID" sz="2400" dirty="0">
                <a:latin typeface="Times New Roman"/>
                <a:ea typeface="Times New Roman"/>
              </a:rPr>
              <a:t>250-61</a:t>
            </a:r>
            <a:endParaRPr lang="en-US" sz="2000" dirty="0">
              <a:latin typeface="Times New Roman"/>
              <a:ea typeface="Times New Roman"/>
            </a:endParaRPr>
          </a:p>
          <a:p>
            <a:pPr marL="342900" marR="809625" lvl="0" indent="-342900" algn="just">
              <a:lnSpc>
                <a:spcPct val="150000"/>
              </a:lnSpc>
              <a:spcAft>
                <a:spcPts val="0"/>
              </a:spcAft>
              <a:buSzPts val="1200"/>
              <a:buFont typeface="Times New Roman"/>
              <a:buAutoNum type="arabicPeriod"/>
              <a:tabLst>
                <a:tab pos="716915" algn="l"/>
              </a:tabLst>
            </a:pPr>
            <a:r>
              <a:rPr lang="id-ID" sz="2400" dirty="0">
                <a:latin typeface="Times New Roman"/>
                <a:ea typeface="Times New Roman"/>
              </a:rPr>
              <a:t>Chandha MH, Nasir M. 2008. The effect of tooth form on the incidence of</a:t>
            </a:r>
            <a:r>
              <a:rPr lang="id-ID" sz="2400" spc="5" dirty="0">
                <a:latin typeface="Times New Roman"/>
                <a:ea typeface="Times New Roman"/>
              </a:rPr>
              <a:t> </a:t>
            </a:r>
            <a:r>
              <a:rPr lang="id-ID" sz="2400" dirty="0">
                <a:latin typeface="Times New Roman"/>
                <a:ea typeface="Times New Roman"/>
              </a:rPr>
              <a:t>lower</a:t>
            </a:r>
            <a:r>
              <a:rPr lang="id-ID" sz="2400" spc="5" dirty="0">
                <a:latin typeface="Times New Roman"/>
                <a:ea typeface="Times New Roman"/>
              </a:rPr>
              <a:t> </a:t>
            </a:r>
            <a:r>
              <a:rPr lang="id-ID" sz="2400" dirty="0">
                <a:latin typeface="Times New Roman"/>
                <a:ea typeface="Times New Roman"/>
              </a:rPr>
              <a:t>third molar impaction (study report). </a:t>
            </a:r>
            <a:r>
              <a:rPr lang="id-ID" sz="2400" i="1" dirty="0">
                <a:latin typeface="Times New Roman"/>
                <a:ea typeface="Times New Roman"/>
              </a:rPr>
              <a:t>Indonesian Journal of Dentisry</a:t>
            </a:r>
            <a:r>
              <a:rPr lang="id-ID" sz="2400" dirty="0">
                <a:latin typeface="Times New Roman"/>
                <a:ea typeface="Times New Roman"/>
              </a:rPr>
              <a:t>,</a:t>
            </a:r>
            <a:r>
              <a:rPr lang="id-ID" sz="2400" spc="5" dirty="0">
                <a:latin typeface="Times New Roman"/>
                <a:ea typeface="Times New Roman"/>
              </a:rPr>
              <a:t> </a:t>
            </a:r>
            <a:r>
              <a:rPr lang="id-ID" sz="2400" dirty="0">
                <a:latin typeface="Times New Roman"/>
                <a:ea typeface="Times New Roman"/>
              </a:rPr>
              <a:t>Vol</a:t>
            </a:r>
            <a:r>
              <a:rPr lang="id-ID" sz="2400" spc="5" dirty="0">
                <a:latin typeface="Times New Roman"/>
                <a:ea typeface="Times New Roman"/>
              </a:rPr>
              <a:t> </a:t>
            </a:r>
            <a:r>
              <a:rPr lang="id-ID" sz="2400" dirty="0">
                <a:latin typeface="Times New Roman"/>
                <a:ea typeface="Times New Roman"/>
              </a:rPr>
              <a:t>15(2):</a:t>
            </a:r>
            <a:r>
              <a:rPr lang="id-ID" sz="2400" spc="5" dirty="0">
                <a:latin typeface="Times New Roman"/>
                <a:ea typeface="Times New Roman"/>
              </a:rPr>
              <a:t> </a:t>
            </a:r>
            <a:r>
              <a:rPr lang="id-ID" sz="2400" dirty="0">
                <a:latin typeface="Times New Roman"/>
                <a:ea typeface="Times New Roman"/>
              </a:rPr>
              <a:t>141-6</a:t>
            </a:r>
            <a:r>
              <a:rPr lang="id-ID" sz="2400" spc="5" dirty="0">
                <a:latin typeface="Times New Roman"/>
                <a:ea typeface="Times New Roman"/>
              </a:rPr>
              <a:t> </a:t>
            </a:r>
            <a:r>
              <a:rPr lang="id-ID" sz="2400" dirty="0">
                <a:latin typeface="Times New Roman"/>
                <a:ea typeface="Times New Roman"/>
              </a:rPr>
              <a:t>(Diakses</a:t>
            </a:r>
            <a:r>
              <a:rPr lang="id-ID" sz="2400" spc="5" dirty="0">
                <a:latin typeface="Times New Roman"/>
                <a:ea typeface="Times New Roman"/>
              </a:rPr>
              <a:t> </a:t>
            </a:r>
            <a:r>
              <a:rPr lang="id-ID" sz="2400" dirty="0">
                <a:latin typeface="Times New Roman"/>
                <a:ea typeface="Times New Roman"/>
              </a:rPr>
              <a:t>pada</a:t>
            </a:r>
            <a:r>
              <a:rPr lang="id-ID" sz="2400" spc="5" dirty="0">
                <a:latin typeface="Times New Roman"/>
                <a:ea typeface="Times New Roman"/>
              </a:rPr>
              <a:t> </a:t>
            </a:r>
            <a:r>
              <a:rPr lang="id-ID" sz="2400" dirty="0">
                <a:latin typeface="Times New Roman"/>
                <a:ea typeface="Times New Roman"/>
              </a:rPr>
              <a:t>22</a:t>
            </a:r>
            <a:r>
              <a:rPr lang="id-ID" sz="2400" spc="5" dirty="0">
                <a:latin typeface="Times New Roman"/>
                <a:ea typeface="Times New Roman"/>
              </a:rPr>
              <a:t> </a:t>
            </a:r>
            <a:r>
              <a:rPr lang="id-ID" sz="2400" dirty="0">
                <a:latin typeface="Times New Roman"/>
                <a:ea typeface="Times New Roman"/>
              </a:rPr>
              <a:t>November</a:t>
            </a:r>
            <a:r>
              <a:rPr lang="id-ID" sz="2400" spc="5" dirty="0">
                <a:latin typeface="Times New Roman"/>
                <a:ea typeface="Times New Roman"/>
              </a:rPr>
              <a:t> </a:t>
            </a:r>
            <a:r>
              <a:rPr lang="id-ID" sz="2400" dirty="0">
                <a:latin typeface="Times New Roman"/>
                <a:ea typeface="Times New Roman"/>
              </a:rPr>
              <a:t>2016).</a:t>
            </a:r>
            <a:r>
              <a:rPr lang="id-ID" sz="2400" spc="5" dirty="0">
                <a:latin typeface="Times New Roman"/>
                <a:ea typeface="Times New Roman"/>
              </a:rPr>
              <a:t> </a:t>
            </a:r>
            <a:r>
              <a:rPr lang="id-ID" sz="2400" dirty="0">
                <a:latin typeface="Times New Roman"/>
                <a:ea typeface="Times New Roman"/>
              </a:rPr>
              <a:t>Tersedia</a:t>
            </a:r>
            <a:r>
              <a:rPr lang="id-ID" sz="2400" spc="5" dirty="0">
                <a:latin typeface="Times New Roman"/>
                <a:ea typeface="Times New Roman"/>
              </a:rPr>
              <a:t> </a:t>
            </a:r>
            <a:r>
              <a:rPr lang="id-ID" sz="2400" dirty="0">
                <a:latin typeface="Times New Roman"/>
                <a:ea typeface="Times New Roman"/>
              </a:rPr>
              <a:t>di:http//</a:t>
            </a:r>
            <a:r>
              <a:rPr lang="id-ID" sz="2400" dirty="0">
                <a:solidFill>
                  <a:srgbClr val="0000FF"/>
                </a:solidFill>
                <a:latin typeface="Times New Roman"/>
                <a:ea typeface="Times New Roman"/>
                <a:hlinkClick r:id="rId2"/>
              </a:rPr>
              <a:t>www.fkg.ui.edu</a:t>
            </a:r>
            <a:endParaRPr lang="en-US" sz="2000" dirty="0">
              <a:latin typeface="Times New Roman"/>
              <a:ea typeface="Times New Roman"/>
            </a:endParaRPr>
          </a:p>
          <a:p>
            <a:endParaRPr lang="en-US" sz="2400" b="1" dirty="0" smtClean="0">
              <a:latin typeface="Rockwell" pitchFamily="18" charset="0"/>
            </a:endParaRPr>
          </a:p>
          <a:p>
            <a:endParaRPr lang="en-US" sz="2400" b="1" dirty="0">
              <a:latin typeface="Rockwell" pitchFamily="18" charset="0"/>
            </a:endParaRPr>
          </a:p>
          <a:p>
            <a:endParaRPr lang="en-US" sz="2400" b="1" dirty="0" smtClean="0">
              <a:latin typeface="Rockwell" pitchFamily="18" charset="0"/>
            </a:endParaRPr>
          </a:p>
          <a:p>
            <a:endParaRPr lang="en-US" sz="2400" b="1" dirty="0">
              <a:latin typeface="Rockwell" pitchFamily="18" charset="0"/>
            </a:endParaRPr>
          </a:p>
          <a:p>
            <a:endParaRPr lang="en-US" sz="2400" b="1" dirty="0" smtClean="0">
              <a:latin typeface="Rockwell" pitchFamily="18" charset="0"/>
            </a:endParaRPr>
          </a:p>
          <a:p>
            <a:endParaRPr lang="en-US" sz="2400" b="1" dirty="0">
              <a:latin typeface="Rockwell" pitchFamily="18" charset="0"/>
            </a:endParaRPr>
          </a:p>
          <a:p>
            <a:endParaRPr lang="en-US" sz="2400" b="1" dirty="0" smtClean="0">
              <a:latin typeface="Rockwell" pitchFamily="18" charset="0"/>
            </a:endParaRPr>
          </a:p>
          <a:p>
            <a:endParaRPr lang="en-US" sz="2400" b="1" dirty="0">
              <a:latin typeface="Rockwell" pitchFamily="18" charset="0"/>
            </a:endParaRPr>
          </a:p>
          <a:p>
            <a:endParaRPr lang="en-US" sz="3600" dirty="0" smtClean="0">
              <a:latin typeface="Arial Black" pitchFamily="34" charset="0"/>
            </a:endParaRPr>
          </a:p>
          <a:p>
            <a:endParaRPr lang="en-US" sz="3600" dirty="0">
              <a:latin typeface="Arial Black" pitchFamily="34" charset="0"/>
            </a:endParaRPr>
          </a:p>
          <a:p>
            <a:endParaRPr lang="en-US" dirty="0"/>
          </a:p>
        </p:txBody>
      </p:sp>
      <p:pic>
        <p:nvPicPr>
          <p:cNvPr id="5" name="image12.jpeg"/>
          <p:cNvPicPr/>
          <p:nvPr/>
        </p:nvPicPr>
        <p:blipFill>
          <a:blip r:embed="rId3" cstate="print"/>
          <a:stretch>
            <a:fillRect/>
          </a:stretch>
        </p:blipFill>
        <p:spPr>
          <a:xfrm>
            <a:off x="351725" y="21064021"/>
            <a:ext cx="13393488" cy="5040560"/>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79947" y="10099005"/>
            <a:ext cx="14905656" cy="11543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66759" y="22340366"/>
            <a:ext cx="15258162" cy="4680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79947" y="27499916"/>
            <a:ext cx="15768608" cy="4201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59334" y="11353156"/>
            <a:ext cx="4831781" cy="3628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2244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335</Words>
  <Application>Microsoft Office PowerPoint</Application>
  <PresentationFormat>Custom</PresentationFormat>
  <Paragraphs>169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14</cp:revision>
  <dcterms:created xsi:type="dcterms:W3CDTF">2023-03-03T03:43:43Z</dcterms:created>
  <dcterms:modified xsi:type="dcterms:W3CDTF">2023-03-08T15:22:32Z</dcterms:modified>
</cp:coreProperties>
</file>